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90" r:id="rId3"/>
    <p:sldId id="291" r:id="rId4"/>
    <p:sldId id="285" r:id="rId5"/>
    <p:sldId id="286" r:id="rId6"/>
    <p:sldId id="287" r:id="rId7"/>
    <p:sldId id="289" r:id="rId8"/>
    <p:sldId id="288" r:id="rId9"/>
    <p:sldId id="292" r:id="rId10"/>
    <p:sldId id="259" r:id="rId11"/>
    <p:sldId id="260" r:id="rId12"/>
    <p:sldId id="261" r:id="rId13"/>
    <p:sldId id="293" r:id="rId14"/>
    <p:sldId id="294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70" r:id="rId23"/>
    <p:sldId id="271" r:id="rId24"/>
    <p:sldId id="272" r:id="rId25"/>
    <p:sldId id="302" r:id="rId26"/>
    <p:sldId id="295" r:id="rId27"/>
    <p:sldId id="296" r:id="rId28"/>
    <p:sldId id="297" r:id="rId29"/>
    <p:sldId id="299" r:id="rId30"/>
    <p:sldId id="300" r:id="rId31"/>
    <p:sldId id="301" r:id="rId32"/>
    <p:sldId id="276" r:id="rId33"/>
    <p:sldId id="303" r:id="rId34"/>
    <p:sldId id="277" r:id="rId35"/>
    <p:sldId id="278" r:id="rId36"/>
    <p:sldId id="279" r:id="rId37"/>
    <p:sldId id="281" r:id="rId38"/>
    <p:sldId id="28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77"/>
    <a:srgbClr val="F3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19"/>
    <p:restoredTop sz="94694"/>
  </p:normalViewPr>
  <p:slideViewPr>
    <p:cSldViewPr snapToGrid="0" snapToObjects="1">
      <p:cViewPr varScale="1">
        <p:scale>
          <a:sx n="91" d="100"/>
          <a:sy n="91" d="100"/>
        </p:scale>
        <p:origin x="21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Sheet1!$F$13</c:f>
              <c:strCache>
                <c:ptCount val="1"/>
                <c:pt idx="0">
                  <c:v>Bases &gt; Q30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bg1">
                  <a:lumMod val="95000"/>
                </a:schemeClr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Bangla Sangam MN" charset="0"/>
                    <a:ea typeface="Bangla Sangam MN" charset="0"/>
                    <a:cs typeface="Bangla Sangam MN" charset="0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bg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Sheet1!$E$14:$E$18</c:f>
              <c:numCache>
                <c:formatCode>General</c:formatCode>
                <c:ptCount val="5"/>
                <c:pt idx="0">
                  <c:v>25.0</c:v>
                </c:pt>
                <c:pt idx="1">
                  <c:v>75.0</c:v>
                </c:pt>
                <c:pt idx="2">
                  <c:v>150.0</c:v>
                </c:pt>
                <c:pt idx="3">
                  <c:v>250.0</c:v>
                </c:pt>
                <c:pt idx="4">
                  <c:v>300.0</c:v>
                </c:pt>
              </c:numCache>
            </c:numRef>
          </c:xVal>
          <c:yVal>
            <c:numRef>
              <c:f>Sheet1!$F$14:$F$18</c:f>
              <c:numCache>
                <c:formatCode>General</c:formatCode>
                <c:ptCount val="5"/>
                <c:pt idx="0">
                  <c:v>90.0</c:v>
                </c:pt>
                <c:pt idx="1">
                  <c:v>85.0</c:v>
                </c:pt>
                <c:pt idx="2">
                  <c:v>80.0</c:v>
                </c:pt>
                <c:pt idx="3">
                  <c:v>75.0</c:v>
                </c:pt>
                <c:pt idx="4">
                  <c:v>70.0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9648592"/>
        <c:axId val="679650368"/>
      </c:scatterChart>
      <c:valAx>
        <c:axId val="679648592"/>
        <c:scaling>
          <c:orientation val="minMax"/>
          <c:min val="0.0"/>
        </c:scaling>
        <c:delete val="1"/>
        <c:axPos val="b"/>
        <c:numFmt formatCode="General" sourceLinked="1"/>
        <c:majorTickMark val="none"/>
        <c:minorTickMark val="none"/>
        <c:tickLblPos val="nextTo"/>
        <c:crossAx val="679650368"/>
        <c:crosses val="autoZero"/>
        <c:crossBetween val="midCat"/>
      </c:valAx>
      <c:valAx>
        <c:axId val="679650368"/>
        <c:scaling>
          <c:orientation val="minMax"/>
          <c:min val="60.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2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Bangla Sangam MN" charset="0"/>
                <a:ea typeface="Bangla Sangam MN" charset="0"/>
                <a:cs typeface="Bangla Sangam MN" charset="0"/>
              </a:defRPr>
            </a:pPr>
            <a:endParaRPr lang="en-US"/>
          </a:p>
        </c:txPr>
        <c:crossAx val="679648592"/>
        <c:crossesAt val="0.0"/>
        <c:crossBetween val="midCat"/>
        <c:majorUnit val="10.0"/>
      </c:valAx>
      <c:spPr>
        <a:solidFill>
          <a:schemeClr val="bg2">
            <a:lumMod val="50000"/>
          </a:schemeClr>
        </a:solidFill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 b="1" i="0">
          <a:latin typeface="Bangla Sangam MN" charset="0"/>
          <a:ea typeface="Bangla Sangam MN" charset="0"/>
          <a:cs typeface="Bangla Sangam MN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45923-EFAA-CC4B-8173-49277092C188}" type="datetimeFigureOut">
              <a:rPr lang="en-US" smtClean="0"/>
              <a:t>10/5/19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9455-7ED8-AE4A-B02E-3BFE7D1C4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Relationship Id="rId3" Type="http://schemas.openxmlformats.org/officeDocument/2006/relationships/hyperlink" Target="http://en.wikipedia.org/wiki/Polymerase_chain_reaction" TargetMode="Externa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674FF-617E-5B43-A7DB-9CD4B62061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51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amplicon/fragment</a:t>
            </a:r>
            <a:r>
              <a:rPr lang="en-US" baseline="0" dirty="0" smtClean="0"/>
              <a:t> is read from either end and this is used to generate the read pairs 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674FF-617E-5B43-A7DB-9CD4B62061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830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674FF-617E-5B43-A7DB-9CD4B62061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33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</a:t>
            </a:r>
            <a:r>
              <a:rPr lang="en-US" dirty="0" err="1" smtClean="0"/>
              <a:t>dna</a:t>
            </a:r>
            <a:r>
              <a:rPr lang="en-US" dirty="0" smtClean="0"/>
              <a:t> strand</a:t>
            </a:r>
            <a:r>
              <a:rPr lang="en-US" baseline="0" dirty="0" smtClean="0"/>
              <a:t> in a cluster is extended by one nucleotide, a </a:t>
            </a:r>
            <a:r>
              <a:rPr lang="en-US" baseline="0" dirty="0" err="1" smtClean="0"/>
              <a:t>smalll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proporation</a:t>
            </a:r>
            <a:r>
              <a:rPr lang="en-US" baseline="0" dirty="0" smtClean="0"/>
              <a:t> of strands may out phase the current cycle.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674FF-617E-5B43-A7DB-9CD4B62061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4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Resolution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DADA2 infers exact sequence variants from amplicon data, resolving differences of even 1 or 2 nucleotides.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DADA2 reports fewer false positive sequence variants than other methods report false OTUs.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674FF-617E-5B43-A7DB-9CD4B620618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95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Expected abundance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seq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is calculated by assuming that it is generated by errors </a:t>
            </a:r>
            <a:r>
              <a:rPr lang="en-US" baseline="0" dirty="0" err="1" smtClean="0"/>
              <a:t>mulitplied</a:t>
            </a:r>
            <a:r>
              <a:rPr lang="en-US" baseline="0" dirty="0" smtClean="0"/>
              <a:t> by abundance of j. Is the observed value </a:t>
            </a:r>
            <a:r>
              <a:rPr lang="en-US" baseline="0" dirty="0" err="1" smtClean="0"/>
              <a:t>greather</a:t>
            </a:r>
            <a:r>
              <a:rPr lang="en-US" baseline="0" dirty="0" smtClean="0"/>
              <a:t> than what you expected? P-values is small means that there are more sequences of j than you expect if they were errors of sequence j give the abundance of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9455-7ED8-AE4A-B02E-3BFE7D1C48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09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9455-7ED8-AE4A-B02E-3BFE7D1C48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72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Chimeras are sequences formed from two or more biological sequences joined together. Amplicons with chimeric sequences can form during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PCR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Although chimeras can be formed by a number of mechanisms, the majority of chimeras are believed to arise from incomplete extension. During subsequent cycles of PCR, a partially extended strand can bind to a template derived from a different but similar sequence.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674FF-617E-5B43-A7DB-9CD4B620618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8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diagram showing the number of shared taxa at genus level between SILVA, RDP-II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Greengenes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Only taxa containing sequences from cultivated organisms are included in this comparison.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674FF-617E-5B43-A7DB-9CD4B620618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92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64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97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39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4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10/5/19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90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10/5/19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01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10/5/19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98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10/5/19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17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10/5/19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42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A025-17AF-F440-9DBF-02ACAB9606C7}" type="datetimeFigureOut">
              <a:rPr lang="en-US" smtClean="0"/>
              <a:t>10/5/19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39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6A025-17AF-F440-9DBF-02ACAB9606C7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79DAD-1B7F-5C4E-8FF3-04E609C83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86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hyperlink" Target="https://www.illumina.com/systems/sequencing-platforms/miseq/specification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s://academic.oup.com/bioinformatics/article/31/21/3476/194979/Error-filtering-pair-assembly-and-error-correctio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content/dam/illumina-marketing/documents/products/technotes/hiseq-phix-control-v3-technical-note.pdf" TargetMode="External"/><Relationship Id="rId4" Type="http://schemas.openxmlformats.org/officeDocument/2006/relationships/hyperlink" Target="https://standardsingenomics.biomedcentral.com/articles/10.1186/1944-3277-10-18" TargetMode="External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nature.com/article-assets/npg/nmeth/journal/v13/n7/extref/nmeth.3869-S1.pdf" TargetMode="External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s://www.nature.com/article-assets/npg/nmeth/journal/v13/n7/extref/nmeth.3869-S1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hyperlink" Target="https://www.biostat.washington.edu/sites/default/files/modules/2018-SISMID-01b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s://www.biostat.washington.edu/sites/default/files/modules/2018-SISMID-01b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s://www.biostat.washington.edu/sites/default/files/modules/2018-SISMID-01b.pdf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hyperlink" Target="https://www.biostat.washington.edu/sites/default/files/modules/2018-SISMID-01b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s://www.biostat.washington.edu/sites/default/files/modules/2018-SISMID-01b.pd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hyperlink" Target="https://www.biostat.washington.edu/sites/default/files/modules/2018-SISMID-01b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doi%2010.2144/000113219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3965112/" TargetMode="External"/><Relationship Id="rId4" Type="http://schemas.openxmlformats.org/officeDocument/2006/relationships/hyperlink" Target="https://bmcgenomics.biomedcentral.com/articles/10.1186/s12864-017-3501-4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nlinelibrary.wiley.com/doi/10.1111/1755-0998.12628/ful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s://www.biostat.washington.edu/sites/default/files/modules/2018-SISMID-01b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4999512"/>
          </a:xfrm>
          <a:prstGeom prst="rect">
            <a:avLst/>
          </a:prstGeom>
          <a:solidFill>
            <a:srgbClr val="FF8577"/>
          </a:solidFill>
          <a:ln>
            <a:solidFill>
              <a:srgbClr val="FF8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16s Microbiome Analysis workshop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International Microbiome Centre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October 7-9, 2019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8813" y="6006905"/>
            <a:ext cx="11802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Disclaimer: These slides are taken from difference sources on the web and some are modified. I have added sources but if I have missed some, I apologize in advance to the original content creators.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4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/>
          <a:srcRect l="11297" t="4480" r="53406" b="52600"/>
          <a:stretch/>
        </p:blipFill>
        <p:spPr>
          <a:xfrm>
            <a:off x="1285876" y="542923"/>
            <a:ext cx="2900800" cy="2444079"/>
          </a:xfrm>
          <a:prstGeom prst="rect">
            <a:avLst/>
          </a:prstGeom>
          <a:ln w="38100">
            <a:solidFill>
              <a:srgbClr val="FF8577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l="56108" t="54406" r="8295" b="2241"/>
          <a:stretch/>
        </p:blipFill>
        <p:spPr>
          <a:xfrm>
            <a:off x="6669501" y="3898683"/>
            <a:ext cx="2896234" cy="2444079"/>
          </a:xfrm>
          <a:prstGeom prst="rect">
            <a:avLst/>
          </a:prstGeom>
          <a:ln w="38100">
            <a:solidFill>
              <a:srgbClr val="FF8577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/>
          <a:srcRect l="56158" t="5274" r="8845" b="52891"/>
          <a:stretch/>
        </p:blipFill>
        <p:spPr>
          <a:xfrm>
            <a:off x="6615110" y="542923"/>
            <a:ext cx="2950625" cy="2444079"/>
          </a:xfrm>
          <a:prstGeom prst="rect">
            <a:avLst/>
          </a:prstGeom>
          <a:ln w="38100">
            <a:solidFill>
              <a:srgbClr val="FF8577"/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/>
          <a:srcRect l="11432" t="53974" r="53572" b="3251"/>
          <a:stretch/>
        </p:blipFill>
        <p:spPr>
          <a:xfrm>
            <a:off x="1285831" y="3898683"/>
            <a:ext cx="2886443" cy="2444599"/>
          </a:xfrm>
          <a:prstGeom prst="rect">
            <a:avLst/>
          </a:prstGeom>
          <a:ln w="38100">
            <a:solidFill>
              <a:srgbClr val="FF8577"/>
            </a:solidFill>
          </a:ln>
        </p:spPr>
      </p:pic>
      <p:sp>
        <p:nvSpPr>
          <p:cNvPr id="3" name="Oval 2"/>
          <p:cNvSpPr/>
          <p:nvPr/>
        </p:nvSpPr>
        <p:spPr>
          <a:xfrm>
            <a:off x="1092530" y="344385"/>
            <a:ext cx="386602" cy="42216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8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1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403032" y="344385"/>
            <a:ext cx="386602" cy="42216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8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2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92530" y="3726678"/>
            <a:ext cx="386602" cy="42216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8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3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426057" y="3727308"/>
            <a:ext cx="386602" cy="42216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8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4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0424" y="3052688"/>
            <a:ext cx="2759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Sequencing results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96333" y="3052688"/>
            <a:ext cx="3208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Woah! That is a lot of data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8229" y="6376683"/>
            <a:ext cx="2543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Bioinformatics Tools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89633" y="6376683"/>
            <a:ext cx="2776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Biological Knowledge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23643" y="6522883"/>
            <a:ext cx="2368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LEGO+Johnathan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Irish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9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4999512"/>
          </a:xfrm>
          <a:prstGeom prst="rect">
            <a:avLst/>
          </a:prstGeom>
          <a:solidFill>
            <a:srgbClr val="FF8577"/>
          </a:solidFill>
          <a:ln>
            <a:solidFill>
              <a:srgbClr val="FF8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1906" y="1543793"/>
            <a:ext cx="9417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Thoughtful data analysis is critical for successful taxonomic assignment</a:t>
            </a:r>
            <a:endParaRPr lang="en-US" sz="4800" b="1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29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308"/>
          <p:cNvSpPr txBox="1">
            <a:spLocks/>
          </p:cNvSpPr>
          <p:nvPr/>
        </p:nvSpPr>
        <p:spPr>
          <a:xfrm>
            <a:off x="678175" y="1916133"/>
            <a:ext cx="2992582" cy="1305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16s Region</a:t>
            </a:r>
          </a:p>
          <a:p>
            <a:pPr indent="0">
              <a:spcBef>
                <a:spcPts val="0"/>
              </a:spcBef>
              <a:buFont typeface="Arial"/>
              <a:buNone/>
            </a:pPr>
            <a:r>
              <a:rPr lang="en-CA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Which region was sequenced, read length &amp;  depth</a:t>
            </a:r>
            <a:endParaRPr lang="e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5" name="Shape 309"/>
          <p:cNvSpPr txBox="1">
            <a:spLocks/>
          </p:cNvSpPr>
          <p:nvPr/>
        </p:nvSpPr>
        <p:spPr>
          <a:xfrm>
            <a:off x="4463293" y="1916133"/>
            <a:ext cx="3004458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Negative Controls</a:t>
            </a:r>
          </a:p>
          <a:p>
            <a:pPr indent="0">
              <a:spcBef>
                <a:spcPts val="0"/>
              </a:spcBef>
              <a:buFont typeface="Arial"/>
              <a:buNone/>
            </a:pPr>
            <a:r>
              <a:rPr lang="en-CA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Was a negative control included?</a:t>
            </a:r>
            <a:endParaRPr lang="e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6" name="Shape 310"/>
          <p:cNvSpPr txBox="1">
            <a:spLocks/>
          </p:cNvSpPr>
          <p:nvPr/>
        </p:nvSpPr>
        <p:spPr>
          <a:xfrm>
            <a:off x="678175" y="4123657"/>
            <a:ext cx="3036143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</a:t>
            </a:r>
            <a:r>
              <a:rPr lang="en-CA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ad Assignment</a:t>
            </a:r>
            <a:endParaRPr lang="en" b="1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indent="0">
              <a:spcBef>
                <a:spcPts val="0"/>
              </a:spcBef>
              <a:buFont typeface="Arial"/>
              <a:buNone/>
            </a:pPr>
            <a:r>
              <a:rPr lang="en-CA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Are the reads assigned correctly to each sample?</a:t>
            </a:r>
            <a:r>
              <a:rPr lang="e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>
              <a:spcBef>
                <a:spcPts val="0"/>
              </a:spcBef>
              <a:buFont typeface="Arial"/>
              <a:buNone/>
            </a:pPr>
            <a:endParaRPr lang="en" sz="12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7" name="Shape 311"/>
          <p:cNvSpPr txBox="1">
            <a:spLocks/>
          </p:cNvSpPr>
          <p:nvPr/>
        </p:nvSpPr>
        <p:spPr>
          <a:xfrm>
            <a:off x="4463293" y="4123657"/>
            <a:ext cx="2430000" cy="1305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Sample size</a:t>
            </a:r>
          </a:p>
          <a:p>
            <a:pPr indent="0">
              <a:spcBef>
                <a:spcPts val="0"/>
              </a:spcBef>
              <a:buFont typeface="Arial"/>
              <a:buNone/>
            </a:pPr>
            <a:r>
              <a:rPr lang="en-CA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Are there enough samples for down stream analysis</a:t>
            </a:r>
            <a:endParaRPr lang="e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8" name="Shape 312"/>
          <p:cNvSpPr txBox="1">
            <a:spLocks/>
          </p:cNvSpPr>
          <p:nvPr/>
        </p:nvSpPr>
        <p:spPr>
          <a:xfrm>
            <a:off x="8562593" y="2318608"/>
            <a:ext cx="3098976" cy="1805049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Feasibility </a:t>
            </a:r>
            <a:endParaRPr lang="en" b="1" dirty="0" smtClean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indent="0">
              <a:spcBef>
                <a:spcPts val="0"/>
              </a:spcBef>
              <a:buFont typeface="Arial"/>
              <a:buNone/>
            </a:pPr>
            <a:r>
              <a:rPr lang="en-CA" sz="24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Will this data answer the questions asked by the investigator?</a:t>
            </a:r>
            <a:endParaRPr lang="en" sz="24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85412" y="308759"/>
            <a:ext cx="6760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What do we know about our data?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72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401030" y="604233"/>
            <a:ext cx="11099096" cy="864055"/>
            <a:chOff x="401030" y="604233"/>
            <a:chExt cx="11099096" cy="864055"/>
          </a:xfrm>
        </p:grpSpPr>
        <p:grpSp>
          <p:nvGrpSpPr>
            <p:cNvPr id="4" name="Group 3"/>
            <p:cNvGrpSpPr/>
            <p:nvPr/>
          </p:nvGrpSpPr>
          <p:grpSpPr>
            <a:xfrm>
              <a:off x="2349117" y="604233"/>
              <a:ext cx="9151009" cy="864055"/>
              <a:chOff x="1424613" y="1450887"/>
              <a:chExt cx="8910757" cy="1405488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1530941" y="1812985"/>
                <a:ext cx="8570668" cy="547968"/>
                <a:chOff x="1530941" y="1812985"/>
                <a:chExt cx="8570668" cy="547968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1530941" y="1812985"/>
                  <a:ext cx="8570668" cy="547968"/>
                  <a:chOff x="1464574" y="1427707"/>
                  <a:chExt cx="8570668" cy="547968"/>
                </a:xfrm>
              </p:grpSpPr>
              <p:sp>
                <p:nvSpPr>
                  <p:cNvPr id="19" name="Rectangle 18"/>
                  <p:cNvSpPr/>
                  <p:nvPr/>
                </p:nvSpPr>
                <p:spPr>
                  <a:xfrm>
                    <a:off x="1464574" y="1429961"/>
                    <a:ext cx="8570668" cy="545712"/>
                  </a:xfrm>
                  <a:prstGeom prst="rect">
                    <a:avLst/>
                  </a:prstGeom>
                  <a:solidFill>
                    <a:srgbClr val="FF857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1464575" y="1429963"/>
                    <a:ext cx="311216" cy="545712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1" name="Rectangle 20"/>
                  <p:cNvSpPr/>
                  <p:nvPr/>
                </p:nvSpPr>
                <p:spPr>
                  <a:xfrm>
                    <a:off x="2168468" y="1429963"/>
                    <a:ext cx="286243" cy="545712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2" name="Rectangle 21"/>
                  <p:cNvSpPr/>
                  <p:nvPr/>
                </p:nvSpPr>
                <p:spPr>
                  <a:xfrm>
                    <a:off x="3087967" y="1429963"/>
                    <a:ext cx="311216" cy="545712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>
                  <a:xfrm>
                    <a:off x="4219556" y="1427707"/>
                    <a:ext cx="248611" cy="547966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5385926" y="1427708"/>
                    <a:ext cx="232697" cy="547966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5" name="Rectangle 24"/>
                  <p:cNvSpPr/>
                  <p:nvPr/>
                </p:nvSpPr>
                <p:spPr>
                  <a:xfrm>
                    <a:off x="5994748" y="1427707"/>
                    <a:ext cx="513526" cy="547967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6" name="Rectangle 25"/>
                  <p:cNvSpPr/>
                  <p:nvPr/>
                </p:nvSpPr>
                <p:spPr>
                  <a:xfrm>
                    <a:off x="6936728" y="1427709"/>
                    <a:ext cx="431480" cy="547966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7" name="Rectangle 26"/>
                  <p:cNvSpPr/>
                  <p:nvPr/>
                </p:nvSpPr>
                <p:spPr>
                  <a:xfrm>
                    <a:off x="7753117" y="1429963"/>
                    <a:ext cx="517868" cy="545711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8" name="Rectangle 27"/>
                  <p:cNvSpPr/>
                  <p:nvPr/>
                </p:nvSpPr>
                <p:spPr>
                  <a:xfrm>
                    <a:off x="8687909" y="1429962"/>
                    <a:ext cx="465763" cy="545712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9569479" y="1429961"/>
                    <a:ext cx="465763" cy="545713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Source Sans Pro" charset="0"/>
                      <a:ea typeface="Source Sans Pro" charset="0"/>
                      <a:cs typeface="Source Sans Pro" charset="0"/>
                    </a:endParaRPr>
                  </a:p>
                </p:txBody>
              </p:sp>
            </p:grpSp>
            <p:sp>
              <p:nvSpPr>
                <p:cNvPr id="10" name="TextBox 9"/>
                <p:cNvSpPr txBox="1"/>
                <p:nvPr/>
              </p:nvSpPr>
              <p:spPr>
                <a:xfrm>
                  <a:off x="1837480" y="1903895"/>
                  <a:ext cx="456812" cy="425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bg1"/>
                      </a:solidFill>
                    </a:rPr>
                    <a:t>V1</a:t>
                  </a:r>
                  <a:endParaRPr lang="en-US" sz="11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2618550" y="1921084"/>
                  <a:ext cx="456812" cy="425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bg1"/>
                      </a:solidFill>
                    </a:rPr>
                    <a:t>V2</a:t>
                  </a:r>
                  <a:endParaRPr lang="en-US" sz="11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3633893" y="1909461"/>
                  <a:ext cx="456812" cy="425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bg1"/>
                      </a:solidFill>
                    </a:rPr>
                    <a:t>V3</a:t>
                  </a:r>
                  <a:endParaRPr lang="en-US" sz="11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4735212" y="1921084"/>
                  <a:ext cx="456812" cy="425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bg1"/>
                      </a:solidFill>
                    </a:rPr>
                    <a:t>V4</a:t>
                  </a:r>
                  <a:endParaRPr lang="en-US" sz="11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5646300" y="1914286"/>
                  <a:ext cx="456812" cy="4255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bg1"/>
                      </a:solidFill>
                    </a:rPr>
                    <a:t>V5</a:t>
                  </a:r>
                  <a:endParaRPr lang="en-US" sz="11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585376" y="1888818"/>
                  <a:ext cx="456812" cy="425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bg1"/>
                      </a:solidFill>
                    </a:rPr>
                    <a:t>V6</a:t>
                  </a:r>
                  <a:endParaRPr lang="en-US" sz="11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7417411" y="1888818"/>
                  <a:ext cx="456812" cy="425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bg1"/>
                      </a:solidFill>
                    </a:rPr>
                    <a:t>V7</a:t>
                  </a:r>
                  <a:endParaRPr lang="en-US" sz="11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8297502" y="1903897"/>
                  <a:ext cx="456812" cy="425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bg1"/>
                      </a:solidFill>
                    </a:rPr>
                    <a:t>V8</a:t>
                  </a:r>
                  <a:endParaRPr lang="en-US" sz="11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9198143" y="1903895"/>
                  <a:ext cx="456812" cy="425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bg1"/>
                      </a:solidFill>
                    </a:rPr>
                    <a:t>V9</a:t>
                  </a:r>
                  <a:endParaRPr lang="en-US" sz="11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" name="TextBox 5"/>
              <p:cNvSpPr txBox="1"/>
              <p:nvPr/>
            </p:nvSpPr>
            <p:spPr>
              <a:xfrm>
                <a:off x="7279389" y="2430835"/>
                <a:ext cx="3055981" cy="425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Conserved Regions</a:t>
                </a:r>
                <a:r>
                  <a:rPr lang="en-US" sz="1100" dirty="0"/>
                  <a:t> </a:t>
                </a:r>
                <a:r>
                  <a:rPr lang="en-US" sz="1100" dirty="0" smtClean="0">
                    <a:solidFill>
                      <a:srgbClr val="FF8577"/>
                    </a:solidFill>
                  </a:rPr>
                  <a:t>Variable Regions</a:t>
                </a:r>
                <a:endParaRPr lang="en-US" sz="1100" dirty="0">
                  <a:solidFill>
                    <a:srgbClr val="FF8577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424613" y="1488747"/>
                <a:ext cx="348151" cy="425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9281267" y="1450887"/>
                <a:ext cx="928399" cy="425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1500  </a:t>
                </a:r>
                <a:r>
                  <a:rPr lang="en-US" sz="11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bp</a:t>
                </a:r>
                <a:endPara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401030" y="705569"/>
              <a:ext cx="12153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16 </a:t>
              </a:r>
              <a:r>
                <a:rPr lang="en-US" sz="2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rRNA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4678" y="1215798"/>
            <a:ext cx="8579351" cy="1846979"/>
            <a:chOff x="64678" y="1215798"/>
            <a:chExt cx="8579351" cy="1846979"/>
          </a:xfrm>
        </p:grpSpPr>
        <p:sp>
          <p:nvSpPr>
            <p:cNvPr id="43" name="Rectangle 42"/>
            <p:cNvSpPr/>
            <p:nvPr/>
          </p:nvSpPr>
          <p:spPr>
            <a:xfrm>
              <a:off x="2822755" y="2816489"/>
              <a:ext cx="5821274" cy="212055"/>
            </a:xfrm>
            <a:prstGeom prst="rect">
              <a:avLst/>
            </a:prstGeom>
            <a:solidFill>
              <a:srgbClr val="FF85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284640" y="2801167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smtClean="0">
                  <a:solidFill>
                    <a:schemeClr val="bg1"/>
                  </a:solidFill>
                </a:rPr>
                <a:t>V3-V4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 flipH="1">
              <a:off x="2822757" y="1218218"/>
              <a:ext cx="1622325" cy="156548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458183" y="1215798"/>
              <a:ext cx="2185846" cy="156494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64678" y="2401057"/>
              <a:ext cx="23930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Pick </a:t>
              </a:r>
              <a:r>
                <a:rPr lang="en-US" sz="20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 variable region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005291" y="3488690"/>
            <a:ext cx="3309500" cy="758331"/>
            <a:chOff x="0" y="3629999"/>
            <a:chExt cx="3131627" cy="621587"/>
          </a:xfrm>
        </p:grpSpPr>
        <p:sp>
          <p:nvSpPr>
            <p:cNvPr id="66" name="TextBox 65"/>
            <p:cNvSpPr txBox="1"/>
            <p:nvPr/>
          </p:nvSpPr>
          <p:spPr>
            <a:xfrm>
              <a:off x="0" y="3629999"/>
              <a:ext cx="3131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Pick a sequencing technique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91402" y="3913032"/>
              <a:ext cx="15488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Illumina </a:t>
              </a:r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</a:t>
              </a:r>
              <a:r>
                <a:rPr lang="en-US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MiSeq</a:t>
              </a:r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2194" y="4615112"/>
            <a:ext cx="10962908" cy="1223231"/>
            <a:chOff x="22194" y="4615112"/>
            <a:chExt cx="10962908" cy="1223231"/>
          </a:xfrm>
        </p:grpSpPr>
        <p:sp>
          <p:nvSpPr>
            <p:cNvPr id="31" name="Rectangle 30"/>
            <p:cNvSpPr/>
            <p:nvPr/>
          </p:nvSpPr>
          <p:spPr>
            <a:xfrm>
              <a:off x="3524734" y="5260061"/>
              <a:ext cx="3629025" cy="185738"/>
            </a:xfrm>
            <a:prstGeom prst="rect">
              <a:avLst/>
            </a:prstGeom>
            <a:solidFill>
              <a:srgbClr val="FF85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rot="10800000">
              <a:off x="6529254" y="5569417"/>
              <a:ext cx="3233737" cy="185738"/>
            </a:xfrm>
            <a:prstGeom prst="rect">
              <a:avLst/>
            </a:prstGeom>
            <a:solidFill>
              <a:srgbClr val="FF85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792421" y="5260059"/>
              <a:ext cx="732313" cy="1857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ource Sans Pro" charset="0"/>
                  <a:ea typeface="Source Sans Pro" charset="0"/>
                  <a:cs typeface="Source Sans Pro" charset="0"/>
                </a:rPr>
                <a:t>Primer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538031" y="4935527"/>
              <a:ext cx="7489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Overlap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687130" y="5192012"/>
              <a:ext cx="14374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Read length</a:t>
              </a:r>
              <a:endParaRPr lang="en-US" sz="1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28300" y="5185503"/>
              <a:ext cx="760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FWD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225082" y="5499789"/>
              <a:ext cx="760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REV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396834" y="5572386"/>
              <a:ext cx="732313" cy="1857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Source Sans Pro" charset="0"/>
                  <a:ea typeface="Source Sans Pro" charset="0"/>
                  <a:cs typeface="Source Sans Pro" charset="0"/>
                </a:rPr>
                <a:t>Primer</a:t>
              </a:r>
              <a:endParaRPr lang="en-US" sz="1400" dirty="0"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538031" y="5246551"/>
              <a:ext cx="622131" cy="506475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2194" y="4615112"/>
              <a:ext cx="33059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Select primers</a:t>
              </a: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&amp; Read lengths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4005290" y="6188295"/>
            <a:ext cx="4960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Make sure there is an overlap!!!!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45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5726" y="2438400"/>
            <a:ext cx="107244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Always have a blank </a:t>
            </a:r>
            <a:r>
              <a:rPr lang="en-US" sz="4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sample sequenced with your samples</a:t>
            </a:r>
            <a:endParaRPr lang="en-US" sz="4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146" name="Picture 2" descr="mage result for a spy icon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498" y="5130018"/>
            <a:ext cx="1576397" cy="157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50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4999512"/>
          </a:xfrm>
          <a:prstGeom prst="rect">
            <a:avLst/>
          </a:prstGeom>
          <a:solidFill>
            <a:srgbClr val="FF8577"/>
          </a:solidFill>
          <a:ln>
            <a:solidFill>
              <a:srgbClr val="FF8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1906" y="1543793"/>
            <a:ext cx="9417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Typical Workflow</a:t>
            </a:r>
            <a:endParaRPr lang="en-US" sz="60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27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Elbow Connector 2"/>
          <p:cNvCxnSpPr>
            <a:stCxn id="20" idx="4"/>
          </p:cNvCxnSpPr>
          <p:nvPr/>
        </p:nvCxnSpPr>
        <p:spPr>
          <a:xfrm rot="16200000" flipH="1">
            <a:off x="412796" y="4325763"/>
            <a:ext cx="2456698" cy="116967"/>
          </a:xfrm>
          <a:prstGeom prst="bentConnector3">
            <a:avLst>
              <a:gd name="adj1" fmla="val 101239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5400000">
            <a:off x="10291550" y="3746202"/>
            <a:ext cx="1204185" cy="19411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16200000" flipH="1">
            <a:off x="4214907" y="4041935"/>
            <a:ext cx="1787703" cy="11465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/>
          <p:nvPr/>
        </p:nvCxnSpPr>
        <p:spPr>
          <a:xfrm rot="5400000">
            <a:off x="7486012" y="3772448"/>
            <a:ext cx="1204185" cy="19413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292606"/>
            <a:ext cx="1219200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The common path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23193" y="4316215"/>
            <a:ext cx="1870297" cy="43938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 charset="0"/>
                <a:ea typeface="Source Sans Pro" charset="0"/>
                <a:cs typeface="Source Sans Pro" charset="0"/>
              </a:rPr>
              <a:t>Remove Primers</a:t>
            </a: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3660" y="4975296"/>
            <a:ext cx="2741934" cy="43938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 charset="0"/>
                <a:ea typeface="Source Sans Pro" charset="0"/>
                <a:cs typeface="Source Sans Pro" charset="0"/>
              </a:rPr>
              <a:t>Quality Filter &amp; Truncation</a:t>
            </a: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96965" y="5612596"/>
            <a:ext cx="2334078" cy="43938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Source Sans Pro" charset="0"/>
                <a:ea typeface="Source Sans Pro" charset="0"/>
                <a:cs typeface="Source Sans Pro" charset="0"/>
              </a:rPr>
              <a:t>Phix</a:t>
            </a:r>
            <a:r>
              <a:rPr lang="en-US" sz="1600" dirty="0" smtClean="0">
                <a:latin typeface="Source Sans Pro" charset="0"/>
                <a:ea typeface="Source Sans Pro" charset="0"/>
                <a:cs typeface="Source Sans Pro" charset="0"/>
              </a:rPr>
              <a:t> Contamination</a:t>
            </a: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204718" y="3688176"/>
            <a:ext cx="1796614" cy="42751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 charset="0"/>
                <a:ea typeface="Source Sans Pro" charset="0"/>
                <a:cs typeface="Source Sans Pro" charset="0"/>
              </a:rPr>
              <a:t>Correct Errors</a:t>
            </a: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216184" y="4941520"/>
            <a:ext cx="1796614" cy="42751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 charset="0"/>
                <a:ea typeface="Source Sans Pro" charset="0"/>
                <a:cs typeface="Source Sans Pro" charset="0"/>
              </a:rPr>
              <a:t>Merge Reads</a:t>
            </a: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216184" y="4308229"/>
            <a:ext cx="1796614" cy="42981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Source Sans Pro" charset="0"/>
                <a:ea typeface="Source Sans Pro" charset="0"/>
                <a:cs typeface="Source Sans Pro" charset="0"/>
              </a:rPr>
              <a:t>Dereplicate</a:t>
            </a: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180090" y="4384247"/>
            <a:ext cx="1796614" cy="42751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 charset="0"/>
                <a:ea typeface="Source Sans Pro" charset="0"/>
                <a:cs typeface="Source Sans Pro" charset="0"/>
              </a:rPr>
              <a:t>Check CHIMERA</a:t>
            </a: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7180090" y="3689984"/>
            <a:ext cx="1796614" cy="42981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 charset="0"/>
                <a:ea typeface="Source Sans Pro" charset="0"/>
                <a:cs typeface="Source Sans Pro" charset="0"/>
              </a:rPr>
              <a:t>Define Clusters</a:t>
            </a: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9905060" y="3688176"/>
            <a:ext cx="1796614" cy="42751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 charset="0"/>
                <a:ea typeface="Source Sans Pro" charset="0"/>
                <a:cs typeface="Source Sans Pro" charset="0"/>
              </a:rPr>
              <a:t>Select Database</a:t>
            </a: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9905060" y="4384247"/>
            <a:ext cx="1796614" cy="42981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 charset="0"/>
                <a:ea typeface="Source Sans Pro" charset="0"/>
                <a:cs typeface="Source Sans Pro" charset="0"/>
              </a:rPr>
              <a:t>Assign Taxonomy</a:t>
            </a: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64481" y="1652517"/>
            <a:ext cx="1636361" cy="1503381"/>
          </a:xfrm>
          <a:prstGeom prst="ellipse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314528" y="1652518"/>
            <a:ext cx="1589043" cy="1501299"/>
          </a:xfrm>
          <a:prstGeom prst="ellipse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 smtClean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266322" y="1654600"/>
            <a:ext cx="1589043" cy="1501299"/>
          </a:xfrm>
          <a:prstGeom prst="ellipse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/>
          </a:p>
        </p:txBody>
      </p:sp>
      <p:sp>
        <p:nvSpPr>
          <p:cNvPr id="23" name="Oval 22"/>
          <p:cNvSpPr/>
          <p:nvPr/>
        </p:nvSpPr>
        <p:spPr>
          <a:xfrm>
            <a:off x="10108827" y="1652518"/>
            <a:ext cx="1589043" cy="1501299"/>
          </a:xfrm>
          <a:prstGeom prst="ellipse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 smtClean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Pentagon 17"/>
          <p:cNvSpPr/>
          <p:nvPr/>
        </p:nvSpPr>
        <p:spPr>
          <a:xfrm rot="2396110">
            <a:off x="185822" y="1027662"/>
            <a:ext cx="1006347" cy="604137"/>
          </a:xfrm>
          <a:prstGeom prst="homePlate">
            <a:avLst/>
          </a:prstGeom>
          <a:solidFill>
            <a:srgbClr val="FFB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Reads</a:t>
            </a:r>
            <a:endParaRPr lang="en-US" dirty="0"/>
          </a:p>
        </p:txBody>
      </p:sp>
      <p:cxnSp>
        <p:nvCxnSpPr>
          <p:cNvPr id="45" name="Elbow Connector 44"/>
          <p:cNvCxnSpPr>
            <a:endCxn id="21" idx="2"/>
          </p:cNvCxnSpPr>
          <p:nvPr/>
        </p:nvCxnSpPr>
        <p:spPr>
          <a:xfrm flipV="1">
            <a:off x="2866668" y="2403168"/>
            <a:ext cx="1447860" cy="3429122"/>
          </a:xfrm>
          <a:prstGeom prst="bentConnector3">
            <a:avLst/>
          </a:prstGeom>
          <a:ln w="38100">
            <a:solidFill>
              <a:schemeClr val="bg2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22" idx="2"/>
          </p:cNvCxnSpPr>
          <p:nvPr/>
        </p:nvCxnSpPr>
        <p:spPr>
          <a:xfrm flipV="1">
            <a:off x="6012798" y="2405250"/>
            <a:ext cx="1253524" cy="2750026"/>
          </a:xfrm>
          <a:prstGeom prst="bentConnector3">
            <a:avLst/>
          </a:prstGeom>
          <a:ln w="38100">
            <a:solidFill>
              <a:schemeClr val="bg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endCxn id="23" idx="2"/>
          </p:cNvCxnSpPr>
          <p:nvPr/>
        </p:nvCxnSpPr>
        <p:spPr>
          <a:xfrm flipV="1">
            <a:off x="8976704" y="2403168"/>
            <a:ext cx="1132123" cy="2194835"/>
          </a:xfrm>
          <a:prstGeom prst="bentConnector3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80926" y="1963173"/>
            <a:ext cx="1270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Quality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Control</a:t>
            </a:r>
            <a:endParaRPr lang="en-US" sz="2400" b="1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78071" y="2114134"/>
            <a:ext cx="1326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Denoise</a:t>
            </a:r>
            <a:endParaRPr lang="en-US" sz="2400" b="1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70193" y="2147838"/>
            <a:ext cx="1625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Clustering</a:t>
            </a:r>
            <a:endParaRPr lang="en-US" sz="2400" b="1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295472" y="2172334"/>
            <a:ext cx="1360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Classify</a:t>
            </a:r>
            <a:endParaRPr lang="en-US" sz="2400" b="1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32590" y="3567610"/>
            <a:ext cx="2051504" cy="46569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ource Sans Pro" charset="0"/>
                <a:ea typeface="Source Sans Pro" charset="0"/>
                <a:cs typeface="Source Sans Pro" charset="0"/>
              </a:rPr>
              <a:t>Check Read Quality</a:t>
            </a: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42056" y="5590847"/>
            <a:ext cx="4949943" cy="1569660"/>
          </a:xfrm>
          <a:prstGeom prst="rect">
            <a:avLst/>
          </a:prstGeom>
          <a:solidFill>
            <a:srgbClr val="FF8577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How do we select the tools and use them well ?</a:t>
            </a:r>
          </a:p>
          <a:p>
            <a:endParaRPr lang="en-US" sz="32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66092" y="2211073"/>
            <a:ext cx="9542829" cy="1053803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22755" y="2569513"/>
            <a:ext cx="3629025" cy="185738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9" name="Rectangle 18"/>
          <p:cNvSpPr/>
          <p:nvPr/>
        </p:nvSpPr>
        <p:spPr>
          <a:xfrm rot="10800000">
            <a:off x="6134561" y="2890248"/>
            <a:ext cx="3233737" cy="185738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0" name="Rectangle 19"/>
          <p:cNvSpPr/>
          <p:nvPr/>
        </p:nvSpPr>
        <p:spPr>
          <a:xfrm rot="10800000">
            <a:off x="5355857" y="2890248"/>
            <a:ext cx="395288" cy="185738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1" name="Rectangle 20"/>
          <p:cNvSpPr/>
          <p:nvPr/>
        </p:nvSpPr>
        <p:spPr>
          <a:xfrm rot="10800000">
            <a:off x="5751154" y="2890248"/>
            <a:ext cx="395288" cy="185738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90442" y="2569511"/>
            <a:ext cx="732313" cy="1857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Source Sans Pro" charset="0"/>
                <a:ea typeface="Source Sans Pro" charset="0"/>
                <a:cs typeface="Source Sans Pro" charset="0"/>
              </a:rPr>
              <a:t>Primer</a:t>
            </a:r>
            <a:endParaRPr lang="en-US" sz="14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368298" y="2890247"/>
            <a:ext cx="732313" cy="1857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22590" y="2241208"/>
            <a:ext cx="901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Overlap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85151" y="2501464"/>
            <a:ext cx="1437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Read length</a:t>
            </a:r>
            <a:endParaRPr lang="en-US" sz="14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aphicFrame>
        <p:nvGraphicFramePr>
          <p:cNvPr id="47" name="Table 46"/>
          <p:cNvGraphicFramePr>
            <a:graphicFrameLocks noGrp="1"/>
          </p:cNvGraphicFramePr>
          <p:nvPr>
            <p:extLst/>
          </p:nvPr>
        </p:nvGraphicFramePr>
        <p:xfrm>
          <a:off x="1055074" y="3763414"/>
          <a:ext cx="5269491" cy="182736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87192"/>
                <a:gridCol w="1425952"/>
                <a:gridCol w="1942563"/>
                <a:gridCol w="913784"/>
              </a:tblGrid>
              <a:tr h="47307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Region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Read length 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Amplicon Length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Overlap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338572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V3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150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~170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130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</a:tr>
              <a:tr h="338572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V3-V4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300</a:t>
                      </a:r>
                      <a:r>
                        <a:rPr lang="en-US" sz="1600" baseline="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 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~462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133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</a:tr>
              <a:tr h="338572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V4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150 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~254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46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</a:tr>
              <a:tr h="338572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V4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250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~254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246</a:t>
                      </a:r>
                      <a:endParaRPr lang="en-US" sz="16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2" name="Chart 51"/>
          <p:cNvGraphicFramePr>
            <a:graphicFrameLocks/>
          </p:cNvGraphicFramePr>
          <p:nvPr>
            <p:extLst/>
          </p:nvPr>
        </p:nvGraphicFramePr>
        <p:xfrm>
          <a:off x="6691469" y="3182684"/>
          <a:ext cx="4787767" cy="2695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8325333" y="5693755"/>
            <a:ext cx="195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Read Length PE</a:t>
            </a:r>
            <a:endParaRPr lang="en-US" dirty="0">
              <a:solidFill>
                <a:schemeClr val="bg2">
                  <a:lumMod val="2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 rot="16200000">
            <a:off x="5633057" y="4277773"/>
            <a:ext cx="199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% of bases &gt; Q30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426321" y="2494955"/>
            <a:ext cx="760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FWD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094118" y="2788146"/>
            <a:ext cx="760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REV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8" name="Rectangle 57">
            <a:hlinkClick r:id="rId4"/>
          </p:cNvPr>
          <p:cNvSpPr/>
          <p:nvPr/>
        </p:nvSpPr>
        <p:spPr>
          <a:xfrm>
            <a:off x="4582750" y="6534489"/>
            <a:ext cx="40407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  <a:hlinkClick r:id="rId4"/>
              </a:rPr>
              <a:t>Source: Illumina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-332855" y="149606"/>
            <a:ext cx="12168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Paired End Reads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55857" y="2569511"/>
            <a:ext cx="1095923" cy="506475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8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67507" y="2061535"/>
            <a:ext cx="11012082" cy="3595464"/>
            <a:chOff x="283101" y="1083214"/>
            <a:chExt cx="11012082" cy="3595464"/>
          </a:xfrm>
        </p:grpSpPr>
        <p:sp>
          <p:nvSpPr>
            <p:cNvPr id="11" name="Rectangle 10"/>
            <p:cNvSpPr/>
            <p:nvPr/>
          </p:nvSpPr>
          <p:spPr>
            <a:xfrm>
              <a:off x="886265" y="1144175"/>
              <a:ext cx="10408918" cy="3132404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12873" y="430293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36275" y="430293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100</a:t>
              </a: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26523" y="430293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200</a:t>
              </a: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220263" y="430058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00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57026" y="430934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400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30" b="15325"/>
            <a:stretch/>
          </p:blipFill>
          <p:spPr>
            <a:xfrm>
              <a:off x="283101" y="1083214"/>
              <a:ext cx="7472886" cy="322613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91" r="1639" b="14587"/>
            <a:stretch/>
          </p:blipFill>
          <p:spPr>
            <a:xfrm flipH="1">
              <a:off x="4346916" y="1083215"/>
              <a:ext cx="6794695" cy="3254267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 flipH="1">
              <a:off x="1167618" y="4276579"/>
              <a:ext cx="5" cy="6090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3303561" y="4288301"/>
              <a:ext cx="5" cy="6090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5383240" y="4285954"/>
              <a:ext cx="5" cy="6090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5535640" y="4452422"/>
              <a:ext cx="5" cy="60903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7488702" y="4281266"/>
              <a:ext cx="5" cy="6090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9723118" y="4292986"/>
              <a:ext cx="5" cy="6090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/>
          <p:cNvSpPr/>
          <p:nvPr/>
        </p:nvSpPr>
        <p:spPr>
          <a:xfrm>
            <a:off x="1930650" y="1196068"/>
            <a:ext cx="3940749" cy="232950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063688" y="1196069"/>
            <a:ext cx="429242" cy="232950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668400" y="1196069"/>
            <a:ext cx="429242" cy="232950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0" name="Rectangle 39"/>
          <p:cNvSpPr/>
          <p:nvPr/>
        </p:nvSpPr>
        <p:spPr>
          <a:xfrm rot="10800000">
            <a:off x="6799524" y="1599927"/>
            <a:ext cx="3511506" cy="23295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1" name="Rectangle 40"/>
          <p:cNvSpPr/>
          <p:nvPr/>
        </p:nvSpPr>
        <p:spPr>
          <a:xfrm rot="10800000">
            <a:off x="5709096" y="1599927"/>
            <a:ext cx="429242" cy="23295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2" name="Rectangle 41"/>
          <p:cNvSpPr/>
          <p:nvPr/>
        </p:nvSpPr>
        <p:spPr>
          <a:xfrm rot="10800000">
            <a:off x="6104384" y="1599927"/>
            <a:ext cx="429242" cy="23295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313808" y="1599928"/>
            <a:ext cx="429242" cy="23295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58976" y="1196070"/>
            <a:ext cx="429242" cy="232950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854263" y="1196068"/>
            <a:ext cx="699262" cy="232949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12256" y="1599928"/>
            <a:ext cx="635506" cy="23295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7" name="Rectangle 46"/>
          <p:cNvSpPr/>
          <p:nvPr/>
        </p:nvSpPr>
        <p:spPr>
          <a:xfrm rot="10800000">
            <a:off x="6499671" y="1599927"/>
            <a:ext cx="429242" cy="23295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295732" y="1196066"/>
            <a:ext cx="795216" cy="23295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Source Sans Pro" charset="0"/>
                <a:ea typeface="Source Sans Pro" charset="0"/>
                <a:cs typeface="Source Sans Pro" charset="0"/>
              </a:rPr>
              <a:t>Primer</a:t>
            </a:r>
            <a:endParaRPr lang="en-US" sz="14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117366" y="1599927"/>
            <a:ext cx="795216" cy="23295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92153" y="1152720"/>
            <a:ext cx="821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FWD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48886" y="1538016"/>
            <a:ext cx="706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REV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4670473" y="2122496"/>
            <a:ext cx="1" cy="313240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588129" y="2162322"/>
            <a:ext cx="1" cy="313240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586719" y="4676783"/>
            <a:ext cx="582154" cy="0"/>
          </a:xfrm>
          <a:prstGeom prst="line">
            <a:avLst/>
          </a:prstGeom>
          <a:ln w="19050">
            <a:solidFill>
              <a:srgbClr val="FF8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9586719" y="4997612"/>
            <a:ext cx="582154" cy="0"/>
          </a:xfrm>
          <a:prstGeom prst="line">
            <a:avLst/>
          </a:prstGeom>
          <a:ln w="19050">
            <a:solidFill>
              <a:srgbClr val="00B5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0130000" y="4492117"/>
            <a:ext cx="117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Forward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148183" y="4819275"/>
            <a:ext cx="95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Reverse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992262" y="5648236"/>
            <a:ext cx="263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Base position in a read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 rot="16200000">
            <a:off x="-872778" y="3353403"/>
            <a:ext cx="263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Average Quality Score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50621" y="183104"/>
            <a:ext cx="103425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Base Quality differs between </a:t>
            </a:r>
            <a:r>
              <a:rPr lang="en-US" sz="3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Fwd</a:t>
            </a:r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 and Rev Reads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0" y="6044141"/>
            <a:ext cx="10201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Tools</a:t>
            </a:r>
          </a:p>
          <a:p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FastQC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FastQp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MultiQC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&amp; Specialized 16s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rRNA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packages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887100" y="6550223"/>
            <a:ext cx="4227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Source: Dada2 R package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42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decel="100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" decel="100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350" accel="10000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decel="100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decel="100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250" accel="100000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" decel="100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350" accel="10000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0" decel="100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350" accel="100000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8479" y="152724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Trimming &amp; Quality Filtering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92610" y="1297892"/>
            <a:ext cx="11457446" cy="4185234"/>
            <a:chOff x="192610" y="1297892"/>
            <a:chExt cx="11457446" cy="4185234"/>
          </a:xfrm>
        </p:grpSpPr>
        <p:sp>
          <p:nvSpPr>
            <p:cNvPr id="7" name="TextBox 6"/>
            <p:cNvSpPr txBox="1"/>
            <p:nvPr/>
          </p:nvSpPr>
          <p:spPr>
            <a:xfrm>
              <a:off x="1910887" y="1303788"/>
              <a:ext cx="1292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Raw Reads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55752" y="1344602"/>
              <a:ext cx="1863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Remove Primers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053907" y="1297892"/>
              <a:ext cx="197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Quality Trimming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274" y="1723817"/>
              <a:ext cx="3923803" cy="3569739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65"/>
            <a:stretch/>
          </p:blipFill>
          <p:spPr>
            <a:xfrm>
              <a:off x="4761857" y="1723817"/>
              <a:ext cx="3250800" cy="357464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 rot="16200000">
              <a:off x="-424309" y="3204567"/>
              <a:ext cx="1603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Counts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99194" y="5113794"/>
              <a:ext cx="1603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Read Length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33437" y="5102802"/>
              <a:ext cx="1603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Read Length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01"/>
            <a:stretch/>
          </p:blipFill>
          <p:spPr>
            <a:xfrm>
              <a:off x="8434582" y="1712946"/>
              <a:ext cx="3215474" cy="358061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9387773" y="5108890"/>
              <a:ext cx="1603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Read Length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46142" y="6074786"/>
            <a:ext cx="3278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Tools</a:t>
            </a:r>
          </a:p>
          <a:p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CutAdapt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09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crobiom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69" y="-1"/>
            <a:ext cx="11290853" cy="6858001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87645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1" y="1076051"/>
            <a:ext cx="5970670" cy="54319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3194" y="1150088"/>
            <a:ext cx="135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Truncation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72888" y="6355531"/>
            <a:ext cx="3257865" cy="366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Read Length</a:t>
            </a: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670474" y="1150088"/>
            <a:ext cx="28135" cy="4589530"/>
          </a:xfrm>
          <a:prstGeom prst="line">
            <a:avLst/>
          </a:prstGeom>
          <a:ln w="22225">
            <a:solidFill>
              <a:srgbClr val="FF89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-176207" y="3180352"/>
            <a:ext cx="1469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ource Sans Pro" charset="0"/>
                <a:ea typeface="Source Sans Pro" charset="0"/>
                <a:cs typeface="Source Sans Pro" charset="0"/>
              </a:rPr>
              <a:t>Counts</a:t>
            </a:r>
            <a:endParaRPr lang="en-US" sz="20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17516" y="968391"/>
            <a:ext cx="4666632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Available Methods</a:t>
            </a:r>
          </a:p>
          <a:p>
            <a:endParaRPr lang="en-US" b="1" dirty="0" smtClean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Minimum Q (Q &gt;= 20)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Truncate if 3 consecutive bases are Q &lt; 3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Expected Errors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6966245" y="3642000"/>
          <a:ext cx="4372418" cy="275766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030385"/>
                <a:gridCol w="2342033"/>
              </a:tblGrid>
              <a:tr h="745858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Read length </a:t>
                      </a:r>
                      <a:endParaRPr lang="en-US" sz="18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>
                    <a:solidFill>
                      <a:srgbClr val="FF857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%</a:t>
                      </a:r>
                      <a:r>
                        <a:rPr lang="en-US" sz="1800" baseline="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 </a:t>
                      </a:r>
                      <a:r>
                        <a:rPr lang="en-US" sz="18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of reads</a:t>
                      </a:r>
                      <a:endParaRPr lang="en-US" sz="18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>
                    <a:solidFill>
                      <a:srgbClr val="FF8577"/>
                    </a:solidFill>
                  </a:tcPr>
                </a:tc>
              </a:tr>
              <a:tr h="502951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10</a:t>
                      </a:r>
                      <a:endParaRPr lang="en-US" sz="1800" b="1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98.96</a:t>
                      </a:r>
                      <a:endParaRPr lang="en-US" sz="18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</a:tr>
              <a:tr h="502951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100</a:t>
                      </a:r>
                      <a:endParaRPr lang="en-US" sz="1800" b="1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96.97</a:t>
                      </a:r>
                      <a:endParaRPr lang="en-US" sz="18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</a:tr>
              <a:tr h="502951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200</a:t>
                      </a:r>
                      <a:endParaRPr lang="en-US" sz="1800" b="1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89.3</a:t>
                      </a:r>
                      <a:endParaRPr lang="en-US" sz="18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</a:tr>
              <a:tr h="502951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250</a:t>
                      </a:r>
                      <a:endParaRPr lang="en-US" sz="1800" b="1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80.5</a:t>
                      </a:r>
                      <a:endParaRPr lang="en-US" sz="1800" dirty="0"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8479" y="152724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Trimming &amp; Quality Filtering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13" name="Shape 651"/>
          <p:cNvSpPr/>
          <p:nvPr/>
        </p:nvSpPr>
        <p:spPr>
          <a:xfrm>
            <a:off x="7133885" y="2293032"/>
            <a:ext cx="283631" cy="268192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9050" cap="rnd" cmpd="sng">
            <a:solidFill>
              <a:srgbClr val="F7BB0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650"/>
          <p:cNvSpPr/>
          <p:nvPr/>
        </p:nvSpPr>
        <p:spPr>
          <a:xfrm>
            <a:off x="7088745" y="1631852"/>
            <a:ext cx="373909" cy="359773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00B5A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650"/>
          <p:cNvSpPr/>
          <p:nvPr/>
        </p:nvSpPr>
        <p:spPr>
          <a:xfrm>
            <a:off x="7088745" y="2857034"/>
            <a:ext cx="373909" cy="346700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00B5A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9716988" y="6530872"/>
            <a:ext cx="2690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hlinkClick r:id="rId3"/>
              </a:rPr>
              <a:t>Source: Edgar et al.,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2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68780" y="2387595"/>
            <a:ext cx="33344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Low diversity</a:t>
            </a: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Significant number of reads have the same sequence</a:t>
            </a:r>
          </a:p>
          <a:p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8372" y="4283167"/>
            <a:ext cx="28983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Quality Control</a:t>
            </a: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Cluster Generation </a:t>
            </a: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Phasing &amp;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Prephasing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68780" y="6519446"/>
            <a:ext cx="19300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Source: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Illumina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99206" y="2387595"/>
            <a:ext cx="32083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PhiX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Contamination</a:t>
            </a: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Illumina removes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PhiX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Assigned to samples</a:t>
            </a: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(1%-12%)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8780" y="1608697"/>
            <a:ext cx="2101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Why </a:t>
            </a:r>
            <a:r>
              <a:rPr lang="en-US" sz="3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PhiX</a:t>
            </a:r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?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99206" y="1608696"/>
            <a:ext cx="3097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Caution 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99206" y="4283167"/>
            <a:ext cx="3208316" cy="1077218"/>
          </a:xfrm>
          <a:prstGeom prst="rect">
            <a:avLst/>
          </a:prstGeom>
          <a:solidFill>
            <a:srgbClr val="FF8577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Removal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Blast sample reads against </a:t>
            </a:r>
            <a:r>
              <a:rPr lang="en-US" sz="2000" dirty="0" err="1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PhiX</a:t>
            </a:r>
            <a:r>
              <a:rPr lang="en-US" sz="2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genome</a:t>
            </a:r>
            <a:endParaRPr lang="en-US" sz="20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299206" y="6519446"/>
            <a:ext cx="26965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Source: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  <a:hlinkClick r:id="rId4"/>
              </a:rPr>
              <a:t>Mukherjee et al.,2015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325" y="452558"/>
            <a:ext cx="2493818" cy="231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1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4999512"/>
          </a:xfrm>
          <a:prstGeom prst="rect">
            <a:avLst/>
          </a:prstGeom>
          <a:solidFill>
            <a:srgbClr val="FF8577"/>
          </a:solidFill>
          <a:ln>
            <a:solidFill>
              <a:srgbClr val="FF8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1906" y="1543793"/>
            <a:ext cx="94171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Denoising</a:t>
            </a:r>
            <a:r>
              <a:rPr lang="en-US" sz="4400" b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reads</a:t>
            </a:r>
            <a:endParaRPr lang="en-US" sz="4400" b="1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66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19791" y="6550223"/>
            <a:ext cx="22226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Source: Callahan et al.,2016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072739" y="1365655"/>
            <a:ext cx="10058400" cy="4453254"/>
            <a:chOff x="1072739" y="1365655"/>
            <a:chExt cx="10058400" cy="44532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34" b="18017"/>
            <a:stretch/>
          </p:blipFill>
          <p:spPr>
            <a:xfrm>
              <a:off x="1072739" y="1365655"/>
              <a:ext cx="10058400" cy="4120746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3277590" y="5308270"/>
              <a:ext cx="1543792" cy="5106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763984" y="353667"/>
            <a:ext cx="2315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Clustering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3958" y="2565071"/>
            <a:ext cx="157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97 % Identity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37964" y="3536868"/>
            <a:ext cx="157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97 </a:t>
            </a:r>
            <a:r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% Identity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39761" y="4785356"/>
            <a:ext cx="221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(OTUs are not strains)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54330" y="5686697"/>
            <a:ext cx="8801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OTUs: Lump similar sequences together </a:t>
            </a:r>
          </a:p>
          <a:p>
            <a:r>
              <a:rPr lang="en-US" dirty="0" smtClean="0"/>
              <a:t>DADA2</a:t>
            </a:r>
            <a:r>
              <a:rPr lang="en-US" dirty="0"/>
              <a:t>: Statistically infer the </a:t>
            </a:r>
            <a:r>
              <a:rPr lang="en-US" dirty="0" smtClean="0"/>
              <a:t>sample sequences </a:t>
            </a:r>
            <a:r>
              <a:rPr lang="en-US" dirty="0" smtClean="0"/>
              <a:t>(</a:t>
            </a:r>
            <a:r>
              <a:rPr lang="en-US" dirty="0" smtClean="0"/>
              <a:t>Amplicon sequence variants: ASVs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98813" y="1411365"/>
            <a:ext cx="2917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(Operational taxonomic Unit)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34" b="7438"/>
          <a:stretch/>
        </p:blipFill>
        <p:spPr>
          <a:xfrm>
            <a:off x="1072739" y="1365654"/>
            <a:ext cx="10058400" cy="4785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9470" y="5225141"/>
            <a:ext cx="150816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DADA2</a:t>
            </a:r>
            <a:endParaRPr lang="en-US" sz="2800" dirty="0"/>
          </a:p>
        </p:txBody>
      </p:sp>
      <p:sp>
        <p:nvSpPr>
          <p:cNvPr id="9" name="Oval 8"/>
          <p:cNvSpPr/>
          <p:nvPr/>
        </p:nvSpPr>
        <p:spPr>
          <a:xfrm>
            <a:off x="3491347" y="4037609"/>
            <a:ext cx="225631" cy="2137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027719" y="5889152"/>
            <a:ext cx="3954486" cy="461665"/>
          </a:xfrm>
          <a:prstGeom prst="rect">
            <a:avLst/>
          </a:prstGeom>
          <a:solidFill>
            <a:srgbClr val="FF8577"/>
          </a:solidFill>
        </p:spPr>
        <p:txBody>
          <a:bodyPr wrap="square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High Resolution &amp;</a:t>
            </a:r>
            <a:r>
              <a:rPr lang="en-US" sz="2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b="1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Accuracy</a:t>
            </a:r>
            <a:endParaRPr lang="en-US" sz="2400" b="0" i="0" dirty="0">
              <a:solidFill>
                <a:schemeClr val="bg1"/>
              </a:solidFill>
              <a:effectLst/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63984" y="353667"/>
            <a:ext cx="2315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Clustering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3958" y="2565071"/>
            <a:ext cx="157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97 % Identity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37964" y="3536868"/>
            <a:ext cx="157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97 </a:t>
            </a:r>
            <a:r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% Identity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019791" y="6550223"/>
            <a:ext cx="22226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Source: Callahan et al.,2016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48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4" t="14968" r="14229" b="2397"/>
          <a:stretch/>
        </p:blipFill>
        <p:spPr>
          <a:xfrm>
            <a:off x="1630017" y="145774"/>
            <a:ext cx="9145420" cy="656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7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8" t="13853" r="23462" b="12420"/>
          <a:stretch/>
        </p:blipFill>
        <p:spPr>
          <a:xfrm>
            <a:off x="1827618" y="261257"/>
            <a:ext cx="8492039" cy="65291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21192" y="6564292"/>
            <a:ext cx="55895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https://www.biostat.washington.edu/sites/default/files/modules/2018-SISMID-01b.pdf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4837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0" t="10006" r="36451" b="35602"/>
          <a:stretch/>
        </p:blipFill>
        <p:spPr>
          <a:xfrm>
            <a:off x="690545" y="66261"/>
            <a:ext cx="9221001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27235" y="3177208"/>
            <a:ext cx="49713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Two models: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Error Model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Abundance model (p-value)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09843" y="6564291"/>
            <a:ext cx="6743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4"/>
              </a:rPr>
              <a:t>https://www.biostat.washington.edu/sites/default/files/modules/2018-SISMID-01b.pdf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050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2" t="10500" r="29893" b="33651"/>
          <a:stretch/>
        </p:blipFill>
        <p:spPr>
          <a:xfrm>
            <a:off x="807857" y="0"/>
            <a:ext cx="10443239" cy="70110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09843" y="6564291"/>
            <a:ext cx="6743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3"/>
              </a:rPr>
              <a:t>https://www.biostat.washington.edu/sites/default/files/modules/2018-SISMID-01b.pdf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122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0" t="14692" r="35633" b="31992"/>
          <a:stretch/>
        </p:blipFill>
        <p:spPr>
          <a:xfrm>
            <a:off x="1185066" y="26505"/>
            <a:ext cx="8648047" cy="6586330"/>
          </a:xfrm>
        </p:spPr>
      </p:pic>
      <p:sp>
        <p:nvSpPr>
          <p:cNvPr id="5" name="Rectangle 4"/>
          <p:cNvSpPr/>
          <p:nvPr/>
        </p:nvSpPr>
        <p:spPr>
          <a:xfrm>
            <a:off x="5509843" y="6564291"/>
            <a:ext cx="6743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3"/>
              </a:rPr>
              <a:t>https://www.biostat.washington.edu/sites/default/files/modules/2018-SISMID-01b.pdf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757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0417" y="1205948"/>
            <a:ext cx="98993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Who lives here?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-1417983" y="3160643"/>
            <a:ext cx="98993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 time</a:t>
            </a:r>
            <a:endParaRPr lang="en-US" sz="6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39547" y="3160643"/>
            <a:ext cx="98993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Treatment</a:t>
            </a:r>
            <a:endParaRPr lang="en-US" sz="6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5448" y="3345309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1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9" t="14692" r="36902" b="34737"/>
          <a:stretch/>
        </p:blipFill>
        <p:spPr>
          <a:xfrm>
            <a:off x="2226364" y="37012"/>
            <a:ext cx="7474227" cy="6790798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9" t="14692" r="36902" b="34737"/>
          <a:stretch/>
        </p:blipFill>
        <p:spPr>
          <a:xfrm>
            <a:off x="2226363" y="169534"/>
            <a:ext cx="7474227" cy="67907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09843" y="6564291"/>
            <a:ext cx="6743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3"/>
              </a:rPr>
              <a:t>https://www.biostat.washington.edu/sites/default/files/modules/2018-SISMID-01b.pdf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8946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13784" r="34511" b="37080"/>
          <a:stretch/>
        </p:blipFill>
        <p:spPr>
          <a:xfrm>
            <a:off x="662610" y="225287"/>
            <a:ext cx="9356034" cy="6252872"/>
          </a:xfrm>
        </p:spPr>
      </p:pic>
      <p:sp>
        <p:nvSpPr>
          <p:cNvPr id="5" name="Rectangle 4"/>
          <p:cNvSpPr/>
          <p:nvPr/>
        </p:nvSpPr>
        <p:spPr>
          <a:xfrm>
            <a:off x="5509843" y="6564291"/>
            <a:ext cx="67431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4"/>
              </a:rPr>
              <a:t>https://www.biostat.washington.edu/sites/default/files/modules/2018-SISMID-01b.pdf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6451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657586" y="2768556"/>
            <a:ext cx="8581293" cy="230963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06286" y="3126995"/>
            <a:ext cx="6672937" cy="333407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Biological Sequence X</a:t>
            </a:r>
            <a:endParaRPr lang="en-US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06286" y="3762570"/>
            <a:ext cx="6672937" cy="333407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Biological Sequence Y</a:t>
            </a:r>
            <a:endParaRPr lang="en-US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06286" y="4387317"/>
            <a:ext cx="6672937" cy="333407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665685" y="4388815"/>
            <a:ext cx="2813538" cy="334800"/>
          </a:xfrm>
          <a:prstGeom prst="rect">
            <a:avLst/>
          </a:prstGeom>
          <a:solidFill>
            <a:srgbClr val="00B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24345" y="4373249"/>
            <a:ext cx="334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Chimera formed from X and 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132370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Chimeric Sequences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57586" y="6060471"/>
            <a:ext cx="9270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About 1-5 % of reads </a:t>
            </a:r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are </a:t>
            </a:r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chimeric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75007" y="5106364"/>
            <a:ext cx="68791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Created during PCR 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Fragment primes different extension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9635694" y="6583691"/>
            <a:ext cx="2585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hlinkClick r:id="rId3" action="ppaction://hlinkfile"/>
              </a:rPr>
              <a:t>Source: Lahr &amp; Katz, 2009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341912" y="745404"/>
            <a:ext cx="9832769" cy="1053803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88515" y="1103844"/>
            <a:ext cx="3629025" cy="185738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5" name="Rectangle 14"/>
          <p:cNvSpPr/>
          <p:nvPr/>
        </p:nvSpPr>
        <p:spPr>
          <a:xfrm rot="10800000">
            <a:off x="6500321" y="1424579"/>
            <a:ext cx="3233737" cy="185738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4" name="Rectangle 23"/>
          <p:cNvSpPr/>
          <p:nvPr/>
        </p:nvSpPr>
        <p:spPr>
          <a:xfrm rot="10800000">
            <a:off x="5721617" y="1424579"/>
            <a:ext cx="395288" cy="185738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5" name="Rectangle 24"/>
          <p:cNvSpPr/>
          <p:nvPr/>
        </p:nvSpPr>
        <p:spPr>
          <a:xfrm rot="10800000">
            <a:off x="6116914" y="1424579"/>
            <a:ext cx="395288" cy="185738"/>
          </a:xfrm>
          <a:prstGeom prst="rect">
            <a:avLst/>
          </a:prstGeom>
          <a:solidFill>
            <a:srgbClr val="F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456202" y="1103842"/>
            <a:ext cx="732313" cy="1857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Source Sans Pro" charset="0"/>
                <a:ea typeface="Source Sans Pro" charset="0"/>
                <a:cs typeface="Source Sans Pro" charset="0"/>
              </a:rPr>
              <a:t>Primer</a:t>
            </a:r>
            <a:endParaRPr lang="en-US" sz="14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734058" y="1424578"/>
            <a:ext cx="732313" cy="1857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88350" y="775539"/>
            <a:ext cx="901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Overlap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50911" y="1035795"/>
            <a:ext cx="1437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Read length</a:t>
            </a:r>
            <a:endParaRPr lang="en-US" sz="14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41912" y="1029286"/>
            <a:ext cx="760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FWD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459878" y="1322477"/>
            <a:ext cx="760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REV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721617" y="1103842"/>
            <a:ext cx="1095923" cy="506475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" y="86335"/>
            <a:ext cx="12168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Merge Paired End Reads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46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1520" y="2940148"/>
            <a:ext cx="10691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DADA2 gives us </a:t>
            </a:r>
            <a:r>
              <a:rPr lang="en-US" sz="3600" dirty="0" smtClean="0">
                <a:solidFill>
                  <a:srgbClr val="FF8577"/>
                </a:solidFill>
              </a:rPr>
              <a:t>Amplicon sequence Variants 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(ASVs) </a:t>
            </a:r>
            <a:r>
              <a:rPr lang="en-US" sz="3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 operational 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taxonomic units OTUs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0670" y="1308295"/>
            <a:ext cx="2544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Important: 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62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4999512"/>
          </a:xfrm>
          <a:prstGeom prst="rect">
            <a:avLst/>
          </a:prstGeom>
          <a:solidFill>
            <a:srgbClr val="FF8577"/>
          </a:solidFill>
          <a:ln>
            <a:solidFill>
              <a:srgbClr val="FF8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35579" y="1282536"/>
            <a:ext cx="79208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Reference Databases </a:t>
            </a:r>
          </a:p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&amp; </a:t>
            </a:r>
          </a:p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Taxonomy Assignment</a:t>
            </a:r>
            <a:endParaRPr lang="en-US" sz="4400" b="1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4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7732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Reference Databases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020547" y="5507504"/>
            <a:ext cx="2059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 smtClean="0">
                <a:hlinkClick r:id="rId3"/>
              </a:rPr>
              <a:t>Yilmaz et al 2013</a:t>
            </a:r>
            <a:endParaRPr lang="en-US" sz="1400" dirty="0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57185"/>
              </p:ext>
            </p:extLst>
          </p:nvPr>
        </p:nvGraphicFramePr>
        <p:xfrm>
          <a:off x="190866" y="1484172"/>
          <a:ext cx="6584540" cy="2454783"/>
        </p:xfrm>
        <a:graphic>
          <a:graphicData uri="http://schemas.openxmlformats.org/drawingml/2006/table">
            <a:tbl>
              <a:tblPr/>
              <a:tblGrid>
                <a:gridCol w="1316908"/>
                <a:gridCol w="1316908"/>
                <a:gridCol w="1316908"/>
                <a:gridCol w="1316908"/>
                <a:gridCol w="1316908"/>
              </a:tblGrid>
              <a:tr h="11982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Taxonomy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Type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No. of nodes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Lowest rank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Latest release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14141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SILVA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Manual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cs-CZ" sz="1600" dirty="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12,117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Genus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600" dirty="0" smtClean="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Dec 2017</a:t>
                      </a:r>
                      <a:endParaRPr lang="nl-NL" sz="1600" dirty="0">
                        <a:solidFill>
                          <a:srgbClr val="666666"/>
                        </a:solidFill>
                        <a:effectLst/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4141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RDP-II</a:t>
                      </a:r>
                      <a:endParaRPr lang="en-US" sz="1600" dirty="0">
                        <a:solidFill>
                          <a:srgbClr val="666666"/>
                        </a:solidFill>
                        <a:effectLst/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Semi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cs-CZ" sz="1600" dirty="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6,128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Genus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600" dirty="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Sep 2016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4141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Greengenes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Automatic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s-IS" sz="1600" dirty="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3,093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Species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May 2013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4141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GTDB</a:t>
                      </a:r>
                      <a:r>
                        <a:rPr lang="en-US" sz="1600" baseline="0" dirty="0" smtClean="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 </a:t>
                      </a:r>
                      <a:endParaRPr lang="en-US" sz="1600" dirty="0">
                        <a:solidFill>
                          <a:srgbClr val="666666"/>
                        </a:solidFill>
                        <a:effectLst/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Automatic</a:t>
                      </a:r>
                      <a:endParaRPr lang="en-US" sz="1600" dirty="0">
                        <a:solidFill>
                          <a:srgbClr val="666666"/>
                        </a:solidFill>
                        <a:effectLst/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i-FI" sz="1600" dirty="0" smtClean="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143,512</a:t>
                      </a:r>
                      <a:endParaRPr lang="fi-FI" sz="1600" dirty="0">
                        <a:solidFill>
                          <a:srgbClr val="666666"/>
                        </a:solidFill>
                        <a:effectLst/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Species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Today</a:t>
                      </a:r>
                      <a:r>
                        <a:rPr lang="en-US" sz="1600" baseline="30000" dirty="0" err="1">
                          <a:solidFill>
                            <a:srgbClr val="666666"/>
                          </a:solidFill>
                          <a:effectLst/>
                          <a:latin typeface="Source Sans Pro" charset="0"/>
                          <a:ea typeface="Source Sans Pro" charset="0"/>
                          <a:cs typeface="Source Sans Pro" charset="0"/>
                        </a:rPr>
                        <a:t>a</a:t>
                      </a:r>
                      <a:endParaRPr lang="en-US" sz="1600" dirty="0">
                        <a:solidFill>
                          <a:srgbClr val="666666"/>
                        </a:solidFill>
                        <a:effectLst/>
                        <a:latin typeface="Source Sans Pro" charset="0"/>
                        <a:ea typeface="Source Sans Pro" charset="0"/>
                        <a:cs typeface="Source Sans Pro" charset="0"/>
                      </a:endParaRP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0" y="4902160"/>
            <a:ext cx="6828312" cy="1200329"/>
          </a:xfrm>
          <a:prstGeom prst="rect">
            <a:avLst/>
          </a:prstGeom>
          <a:solidFill>
            <a:srgbClr val="FF857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 </a:t>
            </a:r>
            <a:r>
              <a:rPr lang="en-US" sz="2400" b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Use </a:t>
            </a:r>
            <a:r>
              <a:rPr lang="en-US" sz="2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a small set of authoritatively classified </a:t>
            </a:r>
            <a:r>
              <a:rPr lang="en-US" sz="2400" b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sequences such as RDP training set or SILVA LTP subset</a:t>
            </a:r>
            <a:endParaRPr lang="en-US" sz="2400" b="1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7432756" y="710914"/>
            <a:ext cx="4699869" cy="4687114"/>
            <a:chOff x="7492131" y="770289"/>
            <a:chExt cx="4699869" cy="4687114"/>
          </a:xfrm>
        </p:grpSpPr>
        <p:grpSp>
          <p:nvGrpSpPr>
            <p:cNvPr id="27" name="Group 26"/>
            <p:cNvGrpSpPr/>
            <p:nvPr/>
          </p:nvGrpSpPr>
          <p:grpSpPr>
            <a:xfrm>
              <a:off x="7492131" y="770289"/>
              <a:ext cx="4699869" cy="4687114"/>
              <a:chOff x="5101530" y="1607483"/>
              <a:chExt cx="4699869" cy="46871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6427157" y="2167793"/>
                <a:ext cx="2436421" cy="2437010"/>
              </a:xfrm>
              <a:prstGeom prst="ellipse">
                <a:avLst/>
              </a:prstGeom>
              <a:solidFill>
                <a:srgbClr val="72DEFF">
                  <a:alpha val="49000"/>
                </a:srgbClr>
              </a:solidFill>
              <a:ln w="57150">
                <a:solidFill>
                  <a:srgbClr val="4AD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660987" y="3326695"/>
                <a:ext cx="2436421" cy="2440800"/>
              </a:xfrm>
              <a:prstGeom prst="ellipse">
                <a:avLst/>
              </a:prstGeom>
              <a:solidFill>
                <a:srgbClr val="FF0000">
                  <a:alpha val="28000"/>
                </a:srgbClr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364978" y="3308633"/>
                <a:ext cx="2436421" cy="2444815"/>
              </a:xfrm>
              <a:prstGeom prst="ellipse">
                <a:avLst/>
              </a:prstGeom>
              <a:solidFill>
                <a:srgbClr val="5AC171">
                  <a:alpha val="53000"/>
                </a:srgbClr>
              </a:solidFill>
              <a:ln w="57150">
                <a:solidFill>
                  <a:srgbClr val="5AC1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361019" y="2687835"/>
                <a:ext cx="6415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>
                    <a:latin typeface="Source Sans Pro" charset="0"/>
                    <a:ea typeface="Source Sans Pro" charset="0"/>
                    <a:cs typeface="Source Sans Pro" charset="0"/>
                  </a:rPr>
                  <a:t>388</a:t>
                </a:r>
                <a:endParaRPr lang="en-US" sz="2400"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646804" y="3634673"/>
                <a:ext cx="6415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Source Sans Pro" charset="0"/>
                    <a:ea typeface="Source Sans Pro" charset="0"/>
                    <a:cs typeface="Source Sans Pro" charset="0"/>
                  </a:rPr>
                  <a:t>621</a:t>
                </a:r>
                <a:endParaRPr lang="en-US" sz="2400" dirty="0"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954849" y="3634673"/>
                <a:ext cx="6415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Source Sans Pro" charset="0"/>
                    <a:ea typeface="Source Sans Pro" charset="0"/>
                    <a:cs typeface="Source Sans Pro" charset="0"/>
                  </a:rPr>
                  <a:t>170</a:t>
                </a:r>
                <a:endParaRPr lang="en-US" sz="2400" dirty="0"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8754760" y="4604801"/>
                <a:ext cx="4892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Source Sans Pro" charset="0"/>
                    <a:ea typeface="Source Sans Pro" charset="0"/>
                    <a:cs typeface="Source Sans Pro" charset="0"/>
                  </a:rPr>
                  <a:t>57</a:t>
                </a:r>
                <a:endParaRPr lang="en-US" sz="2400" dirty="0"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163302" y="4668830"/>
                <a:ext cx="4892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Source Sans Pro" charset="0"/>
                    <a:ea typeface="Source Sans Pro" charset="0"/>
                    <a:cs typeface="Source Sans Pro" charset="0"/>
                  </a:rPr>
                  <a:t>91</a:t>
                </a:r>
                <a:endParaRPr lang="en-US" sz="2400" dirty="0"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553190" y="4672346"/>
                <a:ext cx="3369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>
                    <a:latin typeface="Source Sans Pro" charset="0"/>
                    <a:ea typeface="Source Sans Pro" charset="0"/>
                    <a:cs typeface="Source Sans Pro" charset="0"/>
                  </a:rPr>
                  <a:t>0</a:t>
                </a:r>
                <a:endParaRPr lang="en-US" sz="2400"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368560" y="4087542"/>
                <a:ext cx="6415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Source Sans Pro" charset="0"/>
                    <a:ea typeface="Source Sans Pro" charset="0"/>
                    <a:cs typeface="Source Sans Pro" charset="0"/>
                  </a:rPr>
                  <a:t>949</a:t>
                </a:r>
                <a:endParaRPr lang="en-US" sz="2400" dirty="0"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41194" y="5832932"/>
                <a:ext cx="1960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err="1" smtClean="0">
                    <a:solidFill>
                      <a:srgbClr val="5AC171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Greengenes</a:t>
                </a:r>
                <a:endParaRPr lang="en-US" sz="2400" b="1" dirty="0">
                  <a:solidFill>
                    <a:srgbClr val="5AC171"/>
                  </a:solidFill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101530" y="3077895"/>
                <a:ext cx="14074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FF0000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RDP-II</a:t>
                </a:r>
                <a:endParaRPr lang="en-US" sz="2400" b="1" dirty="0">
                  <a:solidFill>
                    <a:srgbClr val="FF0000"/>
                  </a:solidFill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175695" y="1607483"/>
                <a:ext cx="10297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72DEFF"/>
                    </a:solidFill>
                    <a:latin typeface="Source Sans Pro" charset="0"/>
                    <a:ea typeface="Source Sans Pro" charset="0"/>
                    <a:cs typeface="Source Sans Pro" charset="0"/>
                  </a:rPr>
                  <a:t>SILVA</a:t>
                </a:r>
                <a:endParaRPr lang="en-US" sz="2400" b="1" dirty="0">
                  <a:solidFill>
                    <a:srgbClr val="72DEFF"/>
                  </a:solidFill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</p:grpSp>
        <p:sp>
          <p:nvSpPr>
            <p:cNvPr id="31" name="Shape 651"/>
            <p:cNvSpPr/>
            <p:nvPr/>
          </p:nvSpPr>
          <p:spPr>
            <a:xfrm>
              <a:off x="9785208" y="4993759"/>
              <a:ext cx="442188" cy="383275"/>
            </a:xfrm>
            <a:custGeom>
              <a:avLst/>
              <a:gdLst/>
              <a:ahLst/>
              <a:cxnLst/>
              <a:rect l="0" t="0" r="0" b="0"/>
              <a:pathLst>
                <a:path w="16221" h="14176" fill="none" extrusionOk="0">
                  <a:moveTo>
                    <a:pt x="16075" y="12665"/>
                  </a:moveTo>
                  <a:lnTo>
                    <a:pt x="8987" y="488"/>
                  </a:lnTo>
                  <a:lnTo>
                    <a:pt x="8987" y="488"/>
                  </a:lnTo>
                  <a:lnTo>
                    <a:pt x="8914" y="390"/>
                  </a:lnTo>
                  <a:lnTo>
                    <a:pt x="8817" y="293"/>
                  </a:lnTo>
                  <a:lnTo>
                    <a:pt x="8720" y="196"/>
                  </a:lnTo>
                  <a:lnTo>
                    <a:pt x="8622" y="123"/>
                  </a:lnTo>
                  <a:lnTo>
                    <a:pt x="8500" y="74"/>
                  </a:lnTo>
                  <a:lnTo>
                    <a:pt x="8379" y="25"/>
                  </a:lnTo>
                  <a:lnTo>
                    <a:pt x="8232" y="1"/>
                  </a:lnTo>
                  <a:lnTo>
                    <a:pt x="8111" y="1"/>
                  </a:lnTo>
                  <a:lnTo>
                    <a:pt x="8111" y="1"/>
                  </a:lnTo>
                  <a:lnTo>
                    <a:pt x="7965" y="1"/>
                  </a:lnTo>
                  <a:lnTo>
                    <a:pt x="7843" y="25"/>
                  </a:lnTo>
                  <a:lnTo>
                    <a:pt x="7721" y="74"/>
                  </a:lnTo>
                  <a:lnTo>
                    <a:pt x="7599" y="123"/>
                  </a:lnTo>
                  <a:lnTo>
                    <a:pt x="7502" y="196"/>
                  </a:lnTo>
                  <a:lnTo>
                    <a:pt x="7404" y="293"/>
                  </a:lnTo>
                  <a:lnTo>
                    <a:pt x="7307" y="390"/>
                  </a:lnTo>
                  <a:lnTo>
                    <a:pt x="7234" y="488"/>
                  </a:lnTo>
                  <a:lnTo>
                    <a:pt x="147" y="12665"/>
                  </a:lnTo>
                  <a:lnTo>
                    <a:pt x="147" y="12665"/>
                  </a:lnTo>
                  <a:lnTo>
                    <a:pt x="74" y="12787"/>
                  </a:lnTo>
                  <a:lnTo>
                    <a:pt x="25" y="12909"/>
                  </a:lnTo>
                  <a:lnTo>
                    <a:pt x="0" y="13031"/>
                  </a:lnTo>
                  <a:lnTo>
                    <a:pt x="0" y="13177"/>
                  </a:lnTo>
                  <a:lnTo>
                    <a:pt x="0" y="13177"/>
                  </a:lnTo>
                  <a:lnTo>
                    <a:pt x="0" y="13299"/>
                  </a:lnTo>
                  <a:lnTo>
                    <a:pt x="25" y="13420"/>
                  </a:lnTo>
                  <a:lnTo>
                    <a:pt x="74" y="13567"/>
                  </a:lnTo>
                  <a:lnTo>
                    <a:pt x="147" y="13688"/>
                  </a:lnTo>
                  <a:lnTo>
                    <a:pt x="147" y="13688"/>
                  </a:lnTo>
                  <a:lnTo>
                    <a:pt x="220" y="13786"/>
                  </a:lnTo>
                  <a:lnTo>
                    <a:pt x="293" y="13883"/>
                  </a:lnTo>
                  <a:lnTo>
                    <a:pt x="390" y="13981"/>
                  </a:lnTo>
                  <a:lnTo>
                    <a:pt x="512" y="14054"/>
                  </a:lnTo>
                  <a:lnTo>
                    <a:pt x="634" y="14102"/>
                  </a:lnTo>
                  <a:lnTo>
                    <a:pt x="755" y="14151"/>
                  </a:lnTo>
                  <a:lnTo>
                    <a:pt x="877" y="14175"/>
                  </a:lnTo>
                  <a:lnTo>
                    <a:pt x="1023" y="14175"/>
                  </a:lnTo>
                  <a:lnTo>
                    <a:pt x="15198" y="14175"/>
                  </a:lnTo>
                  <a:lnTo>
                    <a:pt x="15198" y="14175"/>
                  </a:lnTo>
                  <a:lnTo>
                    <a:pt x="15344" y="14175"/>
                  </a:lnTo>
                  <a:lnTo>
                    <a:pt x="15466" y="14151"/>
                  </a:lnTo>
                  <a:lnTo>
                    <a:pt x="15588" y="14102"/>
                  </a:lnTo>
                  <a:lnTo>
                    <a:pt x="15709" y="14054"/>
                  </a:lnTo>
                  <a:lnTo>
                    <a:pt x="15831" y="13981"/>
                  </a:lnTo>
                  <a:lnTo>
                    <a:pt x="15929" y="13883"/>
                  </a:lnTo>
                  <a:lnTo>
                    <a:pt x="16002" y="13786"/>
                  </a:lnTo>
                  <a:lnTo>
                    <a:pt x="16075" y="13688"/>
                  </a:lnTo>
                  <a:lnTo>
                    <a:pt x="16075" y="13688"/>
                  </a:lnTo>
                  <a:lnTo>
                    <a:pt x="16148" y="13567"/>
                  </a:lnTo>
                  <a:lnTo>
                    <a:pt x="16197" y="13420"/>
                  </a:lnTo>
                  <a:lnTo>
                    <a:pt x="16221" y="13299"/>
                  </a:lnTo>
                  <a:lnTo>
                    <a:pt x="16221" y="13177"/>
                  </a:lnTo>
                  <a:lnTo>
                    <a:pt x="16221" y="13177"/>
                  </a:lnTo>
                  <a:lnTo>
                    <a:pt x="16221" y="13031"/>
                  </a:lnTo>
                  <a:lnTo>
                    <a:pt x="16197" y="12909"/>
                  </a:lnTo>
                  <a:lnTo>
                    <a:pt x="16148" y="12787"/>
                  </a:lnTo>
                  <a:lnTo>
                    <a:pt x="16075" y="12665"/>
                  </a:lnTo>
                  <a:lnTo>
                    <a:pt x="16075" y="12665"/>
                  </a:lnTo>
                  <a:close/>
                  <a:moveTo>
                    <a:pt x="8111" y="12349"/>
                  </a:moveTo>
                  <a:lnTo>
                    <a:pt x="8111" y="12349"/>
                  </a:lnTo>
                  <a:lnTo>
                    <a:pt x="7916" y="12324"/>
                  </a:lnTo>
                  <a:lnTo>
                    <a:pt x="7721" y="12276"/>
                  </a:lnTo>
                  <a:lnTo>
                    <a:pt x="7575" y="12178"/>
                  </a:lnTo>
                  <a:lnTo>
                    <a:pt x="7429" y="12057"/>
                  </a:lnTo>
                  <a:lnTo>
                    <a:pt x="7307" y="11910"/>
                  </a:lnTo>
                  <a:lnTo>
                    <a:pt x="7210" y="11764"/>
                  </a:lnTo>
                  <a:lnTo>
                    <a:pt x="7161" y="11569"/>
                  </a:lnTo>
                  <a:lnTo>
                    <a:pt x="7136" y="11375"/>
                  </a:lnTo>
                  <a:lnTo>
                    <a:pt x="7136" y="11375"/>
                  </a:lnTo>
                  <a:lnTo>
                    <a:pt x="7161" y="11180"/>
                  </a:lnTo>
                  <a:lnTo>
                    <a:pt x="7210" y="11009"/>
                  </a:lnTo>
                  <a:lnTo>
                    <a:pt x="7307" y="10839"/>
                  </a:lnTo>
                  <a:lnTo>
                    <a:pt x="7429" y="10693"/>
                  </a:lnTo>
                  <a:lnTo>
                    <a:pt x="7575" y="10571"/>
                  </a:lnTo>
                  <a:lnTo>
                    <a:pt x="7721" y="10473"/>
                  </a:lnTo>
                  <a:lnTo>
                    <a:pt x="7916" y="10425"/>
                  </a:lnTo>
                  <a:lnTo>
                    <a:pt x="8111" y="10400"/>
                  </a:lnTo>
                  <a:lnTo>
                    <a:pt x="8111" y="10400"/>
                  </a:lnTo>
                  <a:lnTo>
                    <a:pt x="8306" y="10425"/>
                  </a:lnTo>
                  <a:lnTo>
                    <a:pt x="8476" y="10473"/>
                  </a:lnTo>
                  <a:lnTo>
                    <a:pt x="8646" y="10571"/>
                  </a:lnTo>
                  <a:lnTo>
                    <a:pt x="8793" y="10693"/>
                  </a:lnTo>
                  <a:lnTo>
                    <a:pt x="8914" y="10839"/>
                  </a:lnTo>
                  <a:lnTo>
                    <a:pt x="9012" y="11009"/>
                  </a:lnTo>
                  <a:lnTo>
                    <a:pt x="9061" y="11180"/>
                  </a:lnTo>
                  <a:lnTo>
                    <a:pt x="9085" y="11375"/>
                  </a:lnTo>
                  <a:lnTo>
                    <a:pt x="9085" y="11375"/>
                  </a:lnTo>
                  <a:lnTo>
                    <a:pt x="9061" y="11569"/>
                  </a:lnTo>
                  <a:lnTo>
                    <a:pt x="9012" y="11764"/>
                  </a:lnTo>
                  <a:lnTo>
                    <a:pt x="8914" y="11910"/>
                  </a:lnTo>
                  <a:lnTo>
                    <a:pt x="8793" y="12057"/>
                  </a:lnTo>
                  <a:lnTo>
                    <a:pt x="8646" y="12178"/>
                  </a:lnTo>
                  <a:lnTo>
                    <a:pt x="8476" y="12276"/>
                  </a:lnTo>
                  <a:lnTo>
                    <a:pt x="8306" y="12324"/>
                  </a:lnTo>
                  <a:lnTo>
                    <a:pt x="8111" y="12349"/>
                  </a:lnTo>
                  <a:lnTo>
                    <a:pt x="8111" y="12349"/>
                  </a:lnTo>
                  <a:close/>
                  <a:moveTo>
                    <a:pt x="9231" y="5091"/>
                  </a:moveTo>
                  <a:lnTo>
                    <a:pt x="8939" y="8915"/>
                  </a:lnTo>
                  <a:lnTo>
                    <a:pt x="8939" y="8915"/>
                  </a:lnTo>
                  <a:lnTo>
                    <a:pt x="8914" y="9061"/>
                  </a:lnTo>
                  <a:lnTo>
                    <a:pt x="8866" y="9207"/>
                  </a:lnTo>
                  <a:lnTo>
                    <a:pt x="8793" y="9304"/>
                  </a:lnTo>
                  <a:lnTo>
                    <a:pt x="8695" y="9426"/>
                  </a:lnTo>
                  <a:lnTo>
                    <a:pt x="8573" y="9499"/>
                  </a:lnTo>
                  <a:lnTo>
                    <a:pt x="8452" y="9572"/>
                  </a:lnTo>
                  <a:lnTo>
                    <a:pt x="8330" y="9621"/>
                  </a:lnTo>
                  <a:lnTo>
                    <a:pt x="8184" y="9621"/>
                  </a:lnTo>
                  <a:lnTo>
                    <a:pt x="8038" y="9621"/>
                  </a:lnTo>
                  <a:lnTo>
                    <a:pt x="8038" y="9621"/>
                  </a:lnTo>
                  <a:lnTo>
                    <a:pt x="7891" y="9621"/>
                  </a:lnTo>
                  <a:lnTo>
                    <a:pt x="7770" y="9572"/>
                  </a:lnTo>
                  <a:lnTo>
                    <a:pt x="7648" y="9499"/>
                  </a:lnTo>
                  <a:lnTo>
                    <a:pt x="7526" y="9426"/>
                  </a:lnTo>
                  <a:lnTo>
                    <a:pt x="7429" y="9304"/>
                  </a:lnTo>
                  <a:lnTo>
                    <a:pt x="7356" y="9207"/>
                  </a:lnTo>
                  <a:lnTo>
                    <a:pt x="7307" y="9061"/>
                  </a:lnTo>
                  <a:lnTo>
                    <a:pt x="7283" y="8915"/>
                  </a:lnTo>
                  <a:lnTo>
                    <a:pt x="6990" y="5091"/>
                  </a:lnTo>
                  <a:lnTo>
                    <a:pt x="6990" y="5091"/>
                  </a:lnTo>
                  <a:lnTo>
                    <a:pt x="7015" y="4945"/>
                  </a:lnTo>
                  <a:lnTo>
                    <a:pt x="7039" y="4823"/>
                  </a:lnTo>
                  <a:lnTo>
                    <a:pt x="7088" y="4701"/>
                  </a:lnTo>
                  <a:lnTo>
                    <a:pt x="7161" y="4604"/>
                  </a:lnTo>
                  <a:lnTo>
                    <a:pt x="7258" y="4506"/>
                  </a:lnTo>
                  <a:lnTo>
                    <a:pt x="7380" y="4433"/>
                  </a:lnTo>
                  <a:lnTo>
                    <a:pt x="7526" y="4409"/>
                  </a:lnTo>
                  <a:lnTo>
                    <a:pt x="7648" y="4385"/>
                  </a:lnTo>
                  <a:lnTo>
                    <a:pt x="8573" y="4385"/>
                  </a:lnTo>
                  <a:lnTo>
                    <a:pt x="8573" y="4385"/>
                  </a:lnTo>
                  <a:lnTo>
                    <a:pt x="8695" y="4409"/>
                  </a:lnTo>
                  <a:lnTo>
                    <a:pt x="8841" y="4433"/>
                  </a:lnTo>
                  <a:lnTo>
                    <a:pt x="8963" y="4506"/>
                  </a:lnTo>
                  <a:lnTo>
                    <a:pt x="9061" y="4604"/>
                  </a:lnTo>
                  <a:lnTo>
                    <a:pt x="9134" y="4701"/>
                  </a:lnTo>
                  <a:lnTo>
                    <a:pt x="9182" y="4823"/>
                  </a:lnTo>
                  <a:lnTo>
                    <a:pt x="9207" y="4945"/>
                  </a:lnTo>
                  <a:lnTo>
                    <a:pt x="9231" y="5091"/>
                  </a:lnTo>
                  <a:lnTo>
                    <a:pt x="9231" y="5091"/>
                  </a:lnTo>
                  <a:close/>
                </a:path>
              </a:pathLst>
            </a:custGeom>
            <a:solidFill>
              <a:srgbClr val="FFFF00"/>
            </a:solidFill>
            <a:ln w="28575" cap="rnd" cmpd="sng">
              <a:solidFill>
                <a:srgbClr val="F8CF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3" name="Rectangle 32"/>
          <p:cNvSpPr/>
          <p:nvPr/>
        </p:nvSpPr>
        <p:spPr>
          <a:xfrm>
            <a:off x="4459056" y="4125608"/>
            <a:ext cx="3161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 smtClean="0">
                <a:hlinkClick r:id="rId4"/>
              </a:rPr>
              <a:t>Balvočiūtė et al 2017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376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37732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osis" charset="0"/>
                <a:ea typeface="Dosis" charset="0"/>
                <a:cs typeface="Dosis" charset="0"/>
              </a:rPr>
              <a:t>Taxonomy Assignment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2604" y="1947553"/>
            <a:ext cx="332509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Alignment-Based</a:t>
            </a:r>
          </a:p>
          <a:p>
            <a:endParaRPr lang="en-US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Sequence Alignment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Reference Sequences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Identity thresholds</a:t>
            </a:r>
          </a:p>
          <a:p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MEGAN5, RTAX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38847" y="1935678"/>
            <a:ext cx="40277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Composition-Based</a:t>
            </a:r>
          </a:p>
          <a:p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Shared Feature Vectors (K-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mers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Shared Feature Vectors &amp; probability of taxonomic inclusion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Quantity or proportion of feature vectors shared between reference and query sequence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RDP Classifier, UTAX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2613" y="1876303"/>
            <a:ext cx="332509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en-US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Method of reference</a:t>
            </a:r>
          </a:p>
          <a:p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Data used for classification</a:t>
            </a:r>
          </a:p>
          <a:p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Taxonomic Inference</a:t>
            </a:r>
          </a:p>
          <a:p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Available Tools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63989" y="6466835"/>
            <a:ext cx="342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: </a:t>
            </a:r>
            <a:r>
              <a:rPr lang="en-US" dirty="0" smtClean="0">
                <a:hlinkClick r:id="rId2"/>
              </a:rPr>
              <a:t>Richardson et al., 2016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3528955" y="1964094"/>
            <a:ext cx="23892" cy="4543115"/>
          </a:xfrm>
          <a:prstGeom prst="line">
            <a:avLst/>
          </a:prstGeom>
          <a:ln w="12700">
            <a:solidFill>
              <a:srgbClr val="FB897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7162655" y="1964094"/>
            <a:ext cx="23892" cy="4543115"/>
          </a:xfrm>
          <a:prstGeom prst="line">
            <a:avLst/>
          </a:prstGeom>
          <a:ln w="12700">
            <a:solidFill>
              <a:srgbClr val="FB897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10738" y="2517569"/>
            <a:ext cx="10958945" cy="23750"/>
          </a:xfrm>
          <a:prstGeom prst="line">
            <a:avLst/>
          </a:prstGeom>
          <a:ln w="12700">
            <a:solidFill>
              <a:srgbClr val="FB897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03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49532" y="141221"/>
            <a:ext cx="31454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Dosis" charset="0"/>
                <a:ea typeface="Dosis" charset="0"/>
                <a:cs typeface="Dosis" charset="0"/>
              </a:rPr>
              <a:t>SUGGESTIONS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7" name="Shape 309"/>
          <p:cNvSpPr txBox="1">
            <a:spLocks/>
          </p:cNvSpPr>
          <p:nvPr/>
        </p:nvSpPr>
        <p:spPr>
          <a:xfrm>
            <a:off x="613253" y="3543053"/>
            <a:ext cx="3004458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Negative Controls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Helps identify contaminants</a:t>
            </a:r>
            <a:endParaRPr lang="en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Shape 311"/>
          <p:cNvSpPr txBox="1">
            <a:spLocks/>
          </p:cNvSpPr>
          <p:nvPr/>
        </p:nvSpPr>
        <p:spPr>
          <a:xfrm>
            <a:off x="616706" y="5097435"/>
            <a:ext cx="2994410" cy="1305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Sample size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Are there enough samples for 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down stream analysis</a:t>
            </a:r>
            <a:endParaRPr lang="en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Shape 308"/>
          <p:cNvSpPr txBox="1">
            <a:spLocks/>
          </p:cNvSpPr>
          <p:nvPr/>
        </p:nvSpPr>
        <p:spPr>
          <a:xfrm>
            <a:off x="4625948" y="1840111"/>
            <a:ext cx="2992582" cy="1305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Denoise</a:t>
            </a:r>
            <a:r>
              <a:rPr lang="en-CA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(DADA2)</a:t>
            </a:r>
            <a:endParaRPr lang="en-CA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Remove errors </a:t>
            </a:r>
            <a:endParaRPr lang="en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Shape 309"/>
          <p:cNvSpPr txBox="1">
            <a:spLocks/>
          </p:cNvSpPr>
          <p:nvPr/>
        </p:nvSpPr>
        <p:spPr>
          <a:xfrm>
            <a:off x="4590322" y="3543053"/>
            <a:ext cx="3505922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Avoid C.R. Clustering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Unless you have a very good 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reason, avoid.</a:t>
            </a:r>
            <a:endParaRPr lang="en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Shape 311"/>
          <p:cNvSpPr txBox="1">
            <a:spLocks/>
          </p:cNvSpPr>
          <p:nvPr/>
        </p:nvSpPr>
        <p:spPr>
          <a:xfrm>
            <a:off x="4625948" y="5097435"/>
            <a:ext cx="3639280" cy="1305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Be consistent 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It is much better to use the same methods than to change methods frequently</a:t>
            </a:r>
            <a:endParaRPr lang="en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91714" y="3145111"/>
            <a:ext cx="3431968" cy="1138773"/>
          </a:xfrm>
          <a:prstGeom prst="rect">
            <a:avLst/>
          </a:prstGeom>
          <a:solidFill>
            <a:srgbClr val="FF8577"/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Know Why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Understand why you are using a tool or method</a:t>
            </a:r>
            <a:endParaRPr lang="en-US" sz="20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4106586" y="1887277"/>
            <a:ext cx="23892" cy="4543115"/>
          </a:xfrm>
          <a:prstGeom prst="line">
            <a:avLst/>
          </a:prstGeom>
          <a:ln w="12700">
            <a:solidFill>
              <a:srgbClr val="FB897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hape 309"/>
          <p:cNvSpPr txBox="1">
            <a:spLocks/>
          </p:cNvSpPr>
          <p:nvPr/>
        </p:nvSpPr>
        <p:spPr>
          <a:xfrm>
            <a:off x="642284" y="1840111"/>
            <a:ext cx="3004458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/>
              <a:buNone/>
            </a:pPr>
            <a:r>
              <a:rPr lang="en-CA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Length &amp; Depth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Know which region, read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length &amp; depth suits your</a:t>
            </a:r>
          </a:p>
          <a:p>
            <a:pPr>
              <a:spcBef>
                <a:spcPts val="0"/>
              </a:spcBef>
              <a:buFont typeface="Arial"/>
              <a:buNone/>
            </a:pPr>
            <a:r>
              <a:rPr lang="en-CA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experiment</a:t>
            </a:r>
            <a:endParaRPr lang="en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71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4999512"/>
          </a:xfrm>
          <a:prstGeom prst="rect">
            <a:avLst/>
          </a:prstGeom>
          <a:solidFill>
            <a:srgbClr val="FF8577"/>
          </a:solidFill>
          <a:ln>
            <a:solidFill>
              <a:srgbClr val="FF8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5636" y="1543793"/>
            <a:ext cx="113528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en-US" sz="5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If you </a:t>
            </a:r>
            <a:r>
              <a:rPr lang="en-US" sz="5400" b="1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torture</a:t>
            </a:r>
            <a:r>
              <a:rPr lang="en-US" sz="5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 the data long enough, it will confess."</a:t>
            </a:r>
            <a:br>
              <a:rPr lang="en-US" sz="540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en-US" sz="54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952091" y="3544341"/>
            <a:ext cx="43137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Dosis" charset="0"/>
                <a:ea typeface="Dosis" charset="0"/>
                <a:cs typeface="Dosis" charset="0"/>
              </a:rPr>
              <a:t>- Ronald Coase, </a:t>
            </a:r>
            <a:r>
              <a:rPr lang="en-US" sz="3200" i="1" dirty="0" smtClean="0">
                <a:solidFill>
                  <a:schemeClr val="bg1"/>
                </a:solidFill>
                <a:latin typeface="Dosis" charset="0"/>
                <a:ea typeface="Dosis" charset="0"/>
                <a:cs typeface="Dosis" charset="0"/>
              </a:rPr>
              <a:t>Economist</a:t>
            </a:r>
            <a:endParaRPr lang="en-US" sz="3200" i="1" dirty="0">
              <a:solidFill>
                <a:schemeClr val="bg1"/>
              </a:solidFill>
              <a:latin typeface="Dosis" charset="0"/>
              <a:ea typeface="Dosis" charset="0"/>
              <a:cs typeface="Dosi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9" t="42181" r="26060" b="17576"/>
          <a:stretch/>
        </p:blipFill>
        <p:spPr>
          <a:xfrm>
            <a:off x="1150268" y="2597425"/>
            <a:ext cx="9480184" cy="42833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9" t="11095" r="40047" b="51181"/>
          <a:stretch/>
        </p:blipFill>
        <p:spPr>
          <a:xfrm>
            <a:off x="4538638" y="344556"/>
            <a:ext cx="2676939" cy="22528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16487" y="2690190"/>
            <a:ext cx="341676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Total microbiome </a:t>
            </a:r>
            <a:r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DNA sequencing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61861" y="2690190"/>
            <a:ext cx="22057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Amplicon Sequencing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79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11120" y="3413760"/>
            <a:ext cx="654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 should </a:t>
            </a:r>
            <a:r>
              <a:rPr lang="en-US" sz="3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we amplify?</a:t>
            </a:r>
            <a:endParaRPr lang="en-US" sz="3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4656" y="2168939"/>
            <a:ext cx="5562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/>
              <a:t>Amplicon Sequencing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87311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7005" y="516835"/>
            <a:ext cx="9356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Small Subunit </a:t>
            </a:r>
            <a:r>
              <a:rPr lang="mr-IN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16s’ ribosomal RNA gene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5" y="3473504"/>
            <a:ext cx="113603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Because this gene is conserved and found in most bacteria, it is used for reconstructing phylogeny.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Depending on the hypervariable region picked, you can classify to different level of taxonomy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1530941" y="1512072"/>
            <a:ext cx="8649901" cy="1226540"/>
            <a:chOff x="1530941" y="1512072"/>
            <a:chExt cx="8649901" cy="1226540"/>
          </a:xfrm>
        </p:grpSpPr>
        <p:grpSp>
          <p:nvGrpSpPr>
            <p:cNvPr id="55" name="Group 54"/>
            <p:cNvGrpSpPr/>
            <p:nvPr/>
          </p:nvGrpSpPr>
          <p:grpSpPr>
            <a:xfrm>
              <a:off x="1530941" y="1812985"/>
              <a:ext cx="8570668" cy="549523"/>
              <a:chOff x="1530941" y="1812985"/>
              <a:chExt cx="8570668" cy="549523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530941" y="1812985"/>
                <a:ext cx="8570668" cy="549523"/>
                <a:chOff x="1464574" y="1427707"/>
                <a:chExt cx="8570668" cy="549523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1464574" y="1429962"/>
                  <a:ext cx="8570668" cy="547267"/>
                </a:xfrm>
                <a:prstGeom prst="rect">
                  <a:avLst/>
                </a:prstGeom>
                <a:solidFill>
                  <a:srgbClr val="FF857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1464575" y="1429961"/>
                  <a:ext cx="311216" cy="547268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2168468" y="1429961"/>
                  <a:ext cx="283184" cy="547268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3087967" y="1429961"/>
                  <a:ext cx="311216" cy="547268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4220033" y="1427708"/>
                  <a:ext cx="232697" cy="547966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5385926" y="1427708"/>
                  <a:ext cx="232697" cy="547966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5994748" y="1427707"/>
                  <a:ext cx="513526" cy="547967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6936728" y="1427707"/>
                  <a:ext cx="431480" cy="549523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7753117" y="1429961"/>
                  <a:ext cx="517868" cy="547268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8687909" y="1429962"/>
                  <a:ext cx="465763" cy="54571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9569479" y="1429961"/>
                  <a:ext cx="465763" cy="545713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Source Sans Pro" charset="0"/>
                    <a:ea typeface="Source Sans Pro" charset="0"/>
                    <a:cs typeface="Source Sans Pro" charset="0"/>
                  </a:endParaRPr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1837480" y="1903895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>
                    <a:solidFill>
                      <a:schemeClr val="bg1"/>
                    </a:solidFill>
                  </a:rPr>
                  <a:t>V1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618550" y="1921084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V2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633893" y="1909461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V3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735212" y="1921084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V4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646300" y="1914285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V5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585375" y="1888818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V6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7417411" y="1888818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V7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297501" y="1903896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V8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9198142" y="1903895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V9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7279389" y="2430835"/>
              <a:ext cx="28167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Conserved Regions</a:t>
              </a:r>
              <a:r>
                <a:rPr lang="en-US" sz="1400" dirty="0"/>
                <a:t> </a:t>
              </a:r>
              <a:r>
                <a:rPr lang="en-US" sz="1400" dirty="0" smtClean="0">
                  <a:solidFill>
                    <a:srgbClr val="FF8577"/>
                  </a:solidFill>
                </a:rPr>
                <a:t>Variable Regions</a:t>
              </a:r>
              <a:endParaRPr lang="en-US" sz="1400" dirty="0">
                <a:solidFill>
                  <a:srgbClr val="FF8577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530941" y="151207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9361387" y="1513656"/>
              <a:ext cx="8194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1500  </a:t>
              </a:r>
              <a:r>
                <a:rPr 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bp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62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8" t="16823" r="22762" b="18657"/>
          <a:stretch/>
        </p:blipFill>
        <p:spPr>
          <a:xfrm>
            <a:off x="7939080" y="252059"/>
            <a:ext cx="4252920" cy="6485135"/>
          </a:xfrm>
        </p:spPr>
      </p:pic>
      <p:sp>
        <p:nvSpPr>
          <p:cNvPr id="6" name="TextBox 5"/>
          <p:cNvSpPr txBox="1"/>
          <p:nvPr/>
        </p:nvSpPr>
        <p:spPr>
          <a:xfrm>
            <a:off x="318053" y="616916"/>
            <a:ext cx="769951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Many microbiomes in parallel</a:t>
            </a:r>
          </a:p>
          <a:p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Break all cells, extract all DNA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PCR-amplify 16s </a:t>
            </a:r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rRNA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genes using bar-coded primers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equence samples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Cluster sequences after De-multiplexing for each sample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Count each species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81907" y="6488669"/>
            <a:ext cx="67431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https://www.biostat.washington.edu/sites/default/files/modules/2018-SISMID-01b.pdf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7796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21425" y="2650435"/>
            <a:ext cx="33614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Any pitfalls ?</a:t>
            </a:r>
            <a:endParaRPr lang="en-US" sz="4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28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42052" y="2570921"/>
            <a:ext cx="8044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Bioinformatics to the rescue !!!</a:t>
            </a:r>
            <a:endParaRPr lang="en-US" sz="4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63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17372</TotalTime>
  <Words>1142</Words>
  <Application>Microsoft Macintosh PowerPoint</Application>
  <PresentationFormat>Widescreen</PresentationFormat>
  <Paragraphs>352</Paragraphs>
  <Slides>38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Calibri</vt:lpstr>
      <vt:lpstr>Calibri Light</vt:lpstr>
      <vt:lpstr>Courier New</vt:lpstr>
      <vt:lpstr>Dosis</vt:lpstr>
      <vt:lpstr>Helvetica Neue</vt:lpstr>
      <vt:lpstr>Mangal</vt:lpstr>
      <vt:lpstr>Source Sans Pro</vt:lpstr>
      <vt:lpstr>Arial</vt:lpstr>
      <vt:lpstr>Office Theme</vt:lpstr>
      <vt:lpstr>16s Microbiome Analysis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34</cp:revision>
  <dcterms:created xsi:type="dcterms:W3CDTF">2017-05-25T16:43:55Z</dcterms:created>
  <dcterms:modified xsi:type="dcterms:W3CDTF">2019-10-06T22:31:36Z</dcterms:modified>
</cp:coreProperties>
</file>